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816" r:id="rId5"/>
    <p:sldMasterId id="2147483772" r:id="rId6"/>
    <p:sldMasterId id="2147483793" r:id="rId7"/>
    <p:sldMasterId id="2147483809" r:id="rId8"/>
  </p:sldMasterIdLst>
  <p:notesMasterIdLst>
    <p:notesMasterId r:id="rId17"/>
  </p:notesMasterIdLst>
  <p:handoutMasterIdLst>
    <p:handoutMasterId r:id="rId18"/>
  </p:handoutMasterIdLst>
  <p:sldIdLst>
    <p:sldId id="256" r:id="rId9"/>
    <p:sldId id="338" r:id="rId10"/>
    <p:sldId id="294" r:id="rId11"/>
    <p:sldId id="295" r:id="rId12"/>
    <p:sldId id="296" r:id="rId13"/>
    <p:sldId id="297" r:id="rId14"/>
    <p:sldId id="298" r:id="rId15"/>
    <p:sldId id="339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FF"/>
    <a:srgbClr val="0A0096"/>
    <a:srgbClr val="090095"/>
    <a:srgbClr val="2349E3"/>
    <a:srgbClr val="1938B3"/>
    <a:srgbClr val="0A3396"/>
    <a:srgbClr val="233881"/>
    <a:srgbClr val="002060"/>
    <a:srgbClr val="FFFFFF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993E6-4AE0-451E-AE6D-0F765FB2B130}" v="7" dt="2022-04-05T08:34:19.224"/>
    <p1510:client id="{C02F367E-F01D-4318-8EFA-810E0FE98C07}" v="4" dt="2022-04-05T09:27:41.954"/>
    <p1510:client id="{F6BD11F0-B7F4-4782-B987-CE53FF84BD1F}" v="105" dt="2022-04-05T09:24:04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05/04/2022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Montserrat" panose="00000500000000000000" pitchFamily="2" charset="0"/>
              </a:rPr>
              <a:t>www.ffjudo.com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solidFill>
              <a:srgbClr val="090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12B78-4FEB-4E2B-B227-26F965127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76C2B9-7D62-4091-B1B8-A3E59C0A5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5F0639-8E0E-471D-9239-C935D939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0E904F-0472-4247-98A3-28088652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E4629-99DB-447A-B6F1-EC461DCC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30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0D886-C578-44E2-9BD2-793916A6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689E-8E10-4D3A-BB19-3C9DEB5C9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87F9E-DBE3-4274-874E-1A9B8C21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8B89B5-A483-4134-96E7-304A216F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E772FE-D248-4F76-A09B-3465475B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11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06689-A9F4-44AB-824A-E1D40E8A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F072A5-2381-4ED0-9C87-48851549A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A7FDB7-FBB0-48AA-8883-AE760ADF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ABE72-1F73-49AC-9834-93441E7C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887FED-BB5B-4FE1-B13E-CE5D5374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79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DB5E6-5950-4640-91BC-4A4F9BE8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F19F5-DD05-47E6-B050-A0964D4E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C8C237-25F1-42ED-8719-258D855D8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1BEEF-5B9E-4196-9243-6938D686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031D70-BB48-418D-9227-DBEE4DFA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775BBA-09FD-4D4E-973C-DB5AC189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176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C51EC-A857-4D26-9879-186D34FE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3892E-8F2A-42E0-A6F5-BFD740AC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1B9D21-C940-4FE0-8A2A-27B7D86A5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B79B85-0F45-49EC-8940-404738334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45B1DB-16EB-415C-ADAB-802792499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7DADF6-53AA-4EE0-89A1-9C1A72C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6DD57D-4C81-405C-98D0-8DDEB3B7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53660C-FC34-436F-8FE8-347DFE50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9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C8C8C-7493-4395-B718-AAB5AB94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D5B534-3950-4D8E-B2A0-3437FE1F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D7DC96-DA4D-41AA-A2B7-1F40B565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7A381-DC28-4074-86CB-40E965D0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8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EB7AE1-A327-4688-9C34-2C58E11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D37CCD-7008-4D63-B2B8-A3C31A3C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4362FC-FE1A-4F0C-BB74-D5AA9A42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5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BFCBB-AB5B-4236-A34A-76215205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87F80-4BF5-4D71-A30C-E0F6F46D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B2C88-5B31-4DDF-9114-4AC71D93D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A6B6E1-8DE3-4278-9DEB-C8CD7045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A72F60-B626-4E84-B37C-07E31A0A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7D348A-0390-47FC-BD7C-C4D6E142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64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12419-2FDE-4F62-9DBD-21D3A1D6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98B13E-5D39-4607-9228-79C3261A2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8DB0A4-A95F-49ED-8510-B4270F184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09135E-D0CF-4339-8B7D-6CB56571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D08A37-0E85-4324-AD66-198B4CC4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C1B6E0-B3B5-4EE4-BDE7-C4B904E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6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3C9EB-0D9E-483D-9C12-B6F0F894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0F380-CEEB-4D73-A900-70175E4B9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7DC3A6-DD1F-4153-84B6-D5338D8A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BE59D-D213-4893-A300-3120844C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B1E30-B05F-4CB4-A27C-65CD8D06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573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1DD64D-FA58-4864-85AE-1E931C2F9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A6954-1219-4D26-8CE7-43C32A0BB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DA04C-BDB2-4432-A95E-98066B8A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20DAEC-C54C-43AF-97D3-161CC0DB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457618-92A4-4A4F-83A5-BBFBF081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2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01</a:t>
            </a:r>
            <a:endParaRPr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02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03</a:t>
            </a:r>
            <a:endParaRPr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86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7;p51">
            <a:extLst>
              <a:ext uri="{FF2B5EF4-FFF2-40B4-BE49-F238E27FC236}">
                <a16:creationId xmlns:a16="http://schemas.microsoft.com/office/drawing/2014/main" id="{3F203DFA-CBA6-D342-A40A-441C0E7B5EB8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C56852-834E-4112-A747-114B33BDD58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309906" y="113227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BB694251-36B7-4F43-8F12-3355F339EC72}"/>
              </a:ext>
            </a:extLst>
          </p:cNvPr>
          <p:cNvSpPr/>
          <p:nvPr userDrawn="1"/>
        </p:nvSpPr>
        <p:spPr>
          <a:xfrm>
            <a:off x="0" y="2709720"/>
            <a:ext cx="12344040" cy="220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42555"/>
            <a:ext cx="12344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INSÉRER UN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8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>
                <a:solidFill>
                  <a:schemeClr val="tx1"/>
                </a:solidFill>
              </a:rPr>
              <a:t>Atelier GRADES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244A78-D027-704D-B511-597D4F320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90" y="122549"/>
            <a:ext cx="1757935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  <p:sldLayoutId id="21474838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703DB5-9327-439C-AD84-2F548823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8704E-78B1-41F5-9A24-E16B516D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1A2E8-4DAC-470A-B3CE-5F9A3C216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C706-C027-436E-A0AF-754CBD98FCA5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3D386-6C12-4F49-B3CD-03DB6FD4C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BD76D-EA68-405F-8824-25E600D53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868E-4DF1-46BF-93D7-6978541A8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35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>
                <a:solidFill>
                  <a:schemeClr val="bg1"/>
                </a:solidFill>
              </a:rPr>
              <a:t>Atelier GRADES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D6C13C-99EB-5443-AA85-B2461218A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  <p:sldLayoutId id="2147483828" r:id="rId5"/>
    <p:sldLayoutId id="21474838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B0614F-2027-471B-BECA-98F20B31B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/>
        </p:blipFill>
        <p:spPr>
          <a:xfrm>
            <a:off x="-1" y="0"/>
            <a:ext cx="12192001" cy="6872790"/>
          </a:xfrm>
          <a:prstGeom prst="rect">
            <a:avLst/>
          </a:prstGeom>
        </p:spPr>
      </p:pic>
      <p:pic>
        <p:nvPicPr>
          <p:cNvPr id="807" name="Picture 2"/>
          <p:cNvPicPr/>
          <p:nvPr/>
        </p:nvPicPr>
        <p:blipFill>
          <a:blip r:embed="rId3"/>
          <a:stretch/>
        </p:blipFill>
        <p:spPr>
          <a:xfrm>
            <a:off x="10237680" y="122400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B47118-8A49-4603-8E51-8DC5E1D2576C}"/>
              </a:ext>
            </a:extLst>
          </p:cNvPr>
          <p:cNvSpPr/>
          <p:nvPr/>
        </p:nvSpPr>
        <p:spPr>
          <a:xfrm>
            <a:off x="5485" y="3782428"/>
            <a:ext cx="6090516" cy="1331495"/>
          </a:xfrm>
          <a:prstGeom prst="rect">
            <a:avLst/>
          </a:prstGeom>
          <a:solidFill>
            <a:srgbClr val="0A0096">
              <a:alpha val="6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AD57A96-5B28-4931-9888-E029D2959126}"/>
              </a:ext>
            </a:extLst>
          </p:cNvPr>
          <p:cNvSpPr txBox="1">
            <a:spLocks/>
          </p:cNvSpPr>
          <p:nvPr/>
        </p:nvSpPr>
        <p:spPr>
          <a:xfrm>
            <a:off x="1" y="3929448"/>
            <a:ext cx="5895472" cy="1037454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FR" sz="3500">
                <a:latin typeface="Montserrat"/>
              </a:rPr>
              <a:t>ASSEMBLEE GENERALE</a:t>
            </a:r>
          </a:p>
          <a:p>
            <a:pPr algn="r"/>
            <a:r>
              <a:rPr lang="fr-FR" sz="3500">
                <a:latin typeface="Montserrat"/>
              </a:rPr>
              <a:t>LA ROCHELLE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0BBA821-C78B-4444-801B-16ABB7E18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57709"/>
            <a:ext cx="12344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0A0096"/>
                </a:solidFill>
                <a:latin typeface="Montserrat" panose="00000500000000000000" pitchFamily="2" charset="0"/>
              </a:rPr>
              <a:t>ATELIER « GRADES »</a:t>
            </a:r>
            <a:endParaRPr lang="en-US" b="1" dirty="0">
              <a:solidFill>
                <a:srgbClr val="0A0096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BD2DD2-E6A7-416E-884A-ACE506BE70B6}"/>
              </a:ext>
            </a:extLst>
          </p:cNvPr>
          <p:cNvSpPr txBox="1"/>
          <p:nvPr/>
        </p:nvSpPr>
        <p:spPr>
          <a:xfrm>
            <a:off x="0" y="2800182"/>
            <a:ext cx="1234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ontserrat" panose="00000500000000000000" pitchFamily="2" charset="0"/>
              </a:rPr>
              <a:t>CSDGE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F8EFFEF-2A29-4DFB-86DD-BDAAAE796852}"/>
              </a:ext>
            </a:extLst>
          </p:cNvPr>
          <p:cNvSpPr/>
          <p:nvPr/>
        </p:nvSpPr>
        <p:spPr>
          <a:xfrm>
            <a:off x="5866883" y="3327536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4104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F863C2F-89B1-490D-AA63-AC4CC412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22" y="1186697"/>
            <a:ext cx="10395890" cy="528400"/>
          </a:xfrm>
        </p:spPr>
        <p:txBody>
          <a:bodyPr/>
          <a:lstStyle/>
          <a:p>
            <a:r>
              <a:rPr lang="fr-FR" sz="3200">
                <a:latin typeface="Montserrat"/>
                <a:cs typeface="Calibri"/>
              </a:rPr>
              <a:t>FORMATION DES JUGES &amp; PR</a:t>
            </a:r>
            <a:r>
              <a:rPr lang="fr-FR" sz="3200"/>
              <a:t>É</a:t>
            </a:r>
            <a:r>
              <a:rPr lang="fr-FR" sz="3200">
                <a:latin typeface="Montserrat"/>
                <a:cs typeface="Calibri"/>
              </a:rPr>
              <a:t>PARATION AUX GRADES POUR LES ENSEIGNANTS </a:t>
            </a:r>
            <a:endParaRPr lang="fr-FR" sz="320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2F00F4A-7718-4DC5-B383-EB276F14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53" y="2220586"/>
            <a:ext cx="11914094" cy="3556886"/>
          </a:xfrm>
        </p:spPr>
        <p:txBody>
          <a:bodyPr/>
          <a:lstStyle/>
          <a:p>
            <a:pPr marL="608965" indent="-507365" algn="ctr">
              <a:buClr>
                <a:schemeClr val="bg1"/>
              </a:buClr>
            </a:pPr>
            <a:r>
              <a:rPr lang="fr-FR" sz="4800" b="1"/>
              <a:t>AXES D’AM</a:t>
            </a:r>
            <a:r>
              <a:rPr lang="fr-FR" sz="4800" b="1">
                <a:latin typeface="Barlow" panose="00000500000000000000" pitchFamily="2" charset="0"/>
                <a:cs typeface="Calibri" panose="020F0502020204030204" pitchFamily="34" charset="0"/>
              </a:rPr>
              <a:t>É</a:t>
            </a:r>
            <a:r>
              <a:rPr lang="fr-FR" sz="4800" b="1"/>
              <a:t>LIORATION</a:t>
            </a:r>
            <a:endParaRPr lang="fr-FR"/>
          </a:p>
          <a:p>
            <a:pPr marL="608965" indent="-507365">
              <a:buClr>
                <a:schemeClr val="bg1"/>
              </a:buClr>
            </a:pPr>
            <a:endParaRPr lang="fr-FR" sz="4000" b="1"/>
          </a:p>
          <a:p>
            <a:pPr marL="100965" indent="0" algn="ctr">
              <a:buClr>
                <a:schemeClr val="bg1"/>
              </a:buClr>
              <a:buNone/>
            </a:pPr>
            <a:r>
              <a:rPr lang="fr-FR" sz="3600" b="1"/>
              <a:t>Proposition </a:t>
            </a:r>
            <a:r>
              <a:rPr lang="fr-FR" sz="3600" b="1">
                <a:sym typeface="Wingdings" panose="05000000000000000000" pitchFamily="2" charset="2"/>
              </a:rPr>
              <a:t> tournus des juges</a:t>
            </a:r>
            <a:endParaRPr lang="fr-FR" sz="3600" b="1"/>
          </a:p>
          <a:p>
            <a:pPr marL="100965" indent="0" algn="ctr">
              <a:buClr>
                <a:schemeClr val="bg1"/>
              </a:buClr>
              <a:buNone/>
            </a:pPr>
            <a:r>
              <a:rPr lang="fr-FR" sz="3600" b="1">
                <a:sym typeface="Wingdings" panose="05000000000000000000" pitchFamily="2" charset="2"/>
              </a:rPr>
              <a:t>Organisation de passages de grade dédiés </a:t>
            </a:r>
          </a:p>
          <a:p>
            <a:pPr marL="100965" indent="0" algn="ctr">
              <a:lnSpc>
                <a:spcPct val="114999"/>
              </a:lnSpc>
              <a:buNone/>
            </a:pPr>
            <a:r>
              <a:rPr lang="fr-FR" sz="3600" b="1">
                <a:sym typeface="Wingdings" panose="05000000000000000000" pitchFamily="2" charset="2"/>
              </a:rPr>
              <a:t>aux enseignants</a:t>
            </a:r>
            <a:endParaRPr lang="fr-FR" sz="3600" b="1"/>
          </a:p>
          <a:p>
            <a:pPr marL="1218565" lvl="1" indent="-507365">
              <a:buClr>
                <a:schemeClr val="bg1"/>
              </a:buClr>
            </a:pPr>
            <a:endParaRPr lang="fr-FR" sz="3200" b="1">
              <a:cs typeface="Calibri" panose="020F0502020204030204"/>
            </a:endParaRPr>
          </a:p>
          <a:p>
            <a:pPr marL="608965" indent="-507365">
              <a:buClr>
                <a:schemeClr val="bg1"/>
              </a:buClr>
            </a:pPr>
            <a:endParaRPr lang="fr-FR" sz="2800" b="1"/>
          </a:p>
          <a:p>
            <a:pPr marL="608965" indent="-507365">
              <a:buClr>
                <a:schemeClr val="bg1"/>
              </a:buClr>
            </a:pPr>
            <a:endParaRPr lang="fr-FR" sz="2800" b="1"/>
          </a:p>
        </p:txBody>
      </p:sp>
    </p:spTree>
    <p:extLst>
      <p:ext uri="{BB962C8B-B14F-4D97-AF65-F5344CB8AC3E}">
        <p14:creationId xmlns:p14="http://schemas.microsoft.com/office/powerpoint/2010/main" val="130103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F863C2F-89B1-490D-AA63-AC4CC412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980322"/>
            <a:ext cx="10395890" cy="528400"/>
          </a:xfrm>
        </p:spPr>
        <p:txBody>
          <a:bodyPr/>
          <a:lstStyle/>
          <a:p>
            <a:r>
              <a:rPr lang="fr-FR" sz="3200"/>
              <a:t>UV 4 </a:t>
            </a:r>
            <a:r>
              <a:rPr lang="fr-FR" sz="3200">
                <a:sym typeface="Wingdings" panose="05000000000000000000" pitchFamily="2" charset="2"/>
              </a:rPr>
              <a:t> ENGAGEMENT</a:t>
            </a:r>
            <a:endParaRPr lang="fr-FR" sz="320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4B2B9EE5-888D-460D-ACBB-FA7401B6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53" y="2220586"/>
            <a:ext cx="11914094" cy="3715636"/>
          </a:xfrm>
        </p:spPr>
        <p:txBody>
          <a:bodyPr/>
          <a:lstStyle/>
          <a:p>
            <a:pPr marL="100965" indent="0" algn="ctr">
              <a:buClr>
                <a:schemeClr val="bg1"/>
              </a:buClr>
              <a:buNone/>
            </a:pPr>
            <a:r>
              <a:rPr lang="fr-FR" sz="4800" b="1"/>
              <a:t>MODIFICATION</a:t>
            </a:r>
            <a:r>
              <a:rPr lang="fr-FR" sz="4000" b="1"/>
              <a:t> </a:t>
            </a:r>
            <a:endParaRPr lang="fr-FR"/>
          </a:p>
          <a:p>
            <a:pPr marL="100965" indent="0" algn="ctr">
              <a:buClr>
                <a:schemeClr val="bg1"/>
              </a:buClr>
              <a:buNone/>
            </a:pPr>
            <a:r>
              <a:rPr lang="fr-FR" sz="4000" b="1"/>
              <a:t>pour le 1</a:t>
            </a:r>
            <a:r>
              <a:rPr lang="fr-FR" sz="4000" b="1" baseline="30000"/>
              <a:t>er</a:t>
            </a:r>
            <a:r>
              <a:rPr lang="fr-FR" sz="4000" b="1"/>
              <a:t> et 2</a:t>
            </a:r>
            <a:r>
              <a:rPr lang="fr-FR" sz="4000" b="1" baseline="30000"/>
              <a:t>e</a:t>
            </a:r>
            <a:r>
              <a:rPr lang="fr-FR" sz="4000" b="1"/>
              <a:t> dan</a:t>
            </a:r>
          </a:p>
          <a:p>
            <a:pPr marL="608965" indent="-507365">
              <a:buClr>
                <a:schemeClr val="bg1"/>
              </a:buClr>
            </a:pPr>
            <a:endParaRPr lang="fr-FR" sz="4000" b="1"/>
          </a:p>
          <a:p>
            <a:pPr marL="100965" indent="0" algn="ctr">
              <a:buClr>
                <a:schemeClr val="bg1"/>
              </a:buClr>
              <a:buNone/>
            </a:pPr>
            <a:r>
              <a:rPr lang="fr-FR" sz="3600" b="1">
                <a:sym typeface="Wingdings" panose="05000000000000000000" pitchFamily="2" charset="2"/>
              </a:rPr>
              <a:t>Participation en tant qu’arbitre et commissaire sportif</a:t>
            </a:r>
            <a:endParaRPr lang="fr-FR" sz="3600" b="1"/>
          </a:p>
          <a:p>
            <a:pPr marL="100965" indent="0" algn="ctr">
              <a:lnSpc>
                <a:spcPct val="114999"/>
              </a:lnSpc>
              <a:buNone/>
            </a:pPr>
            <a:r>
              <a:rPr lang="fr-FR" sz="3600" b="1">
                <a:solidFill>
                  <a:srgbClr val="262626"/>
                </a:solidFill>
              </a:rPr>
              <a:t>ou  autres orientations</a:t>
            </a:r>
          </a:p>
          <a:p>
            <a:pPr marL="1218565" lvl="1" indent="-507365">
              <a:buClr>
                <a:schemeClr val="bg1"/>
              </a:buClr>
            </a:pPr>
            <a:endParaRPr lang="fr-FR" sz="3200" b="1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608965" indent="-507365">
              <a:buClr>
                <a:schemeClr val="bg1"/>
              </a:buClr>
            </a:pPr>
            <a:endParaRPr lang="fr-FR" sz="2800" b="1"/>
          </a:p>
          <a:p>
            <a:pPr marL="608965" indent="-507365">
              <a:buClr>
                <a:schemeClr val="bg1"/>
              </a:buClr>
            </a:pPr>
            <a:endParaRPr lang="fr-FR" sz="2800" b="1"/>
          </a:p>
        </p:txBody>
      </p:sp>
    </p:spTree>
    <p:extLst>
      <p:ext uri="{BB962C8B-B14F-4D97-AF65-F5344CB8AC3E}">
        <p14:creationId xmlns:p14="http://schemas.microsoft.com/office/powerpoint/2010/main" val="238666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F863C2F-89B1-490D-AA63-AC4CC412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980322"/>
            <a:ext cx="10395890" cy="528400"/>
          </a:xfrm>
        </p:spPr>
        <p:txBody>
          <a:bodyPr/>
          <a:lstStyle/>
          <a:p>
            <a:r>
              <a:rPr lang="fr-FR" sz="3200"/>
              <a:t>UV 2 </a:t>
            </a:r>
            <a:r>
              <a:rPr lang="fr-FR" sz="3200">
                <a:sym typeface="Wingdings" panose="05000000000000000000" pitchFamily="2" charset="2"/>
              </a:rPr>
              <a:t> TECHNIQUE</a:t>
            </a:r>
            <a:endParaRPr lang="fr-FR" sz="320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4B2B9EE5-888D-460D-ACBB-FA7401B6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53" y="3018445"/>
            <a:ext cx="11914094" cy="979814"/>
          </a:xfrm>
        </p:spPr>
        <p:txBody>
          <a:bodyPr/>
          <a:lstStyle/>
          <a:p>
            <a:pPr marL="100965" indent="0" algn="ctr">
              <a:buClr>
                <a:schemeClr val="bg1"/>
              </a:buClr>
              <a:buNone/>
            </a:pPr>
            <a:r>
              <a:rPr lang="fr-FR" sz="5400" b="1"/>
              <a:t>AJUSTEMENT ?</a:t>
            </a:r>
            <a:endParaRPr lang="fr-FR"/>
          </a:p>
          <a:p>
            <a:pPr marL="608965" indent="-507365">
              <a:buClr>
                <a:schemeClr val="bg1"/>
              </a:buClr>
            </a:pPr>
            <a:endParaRPr lang="fr-FR" sz="2800" b="1"/>
          </a:p>
        </p:txBody>
      </p:sp>
    </p:spTree>
    <p:extLst>
      <p:ext uri="{BB962C8B-B14F-4D97-AF65-F5344CB8AC3E}">
        <p14:creationId xmlns:p14="http://schemas.microsoft.com/office/powerpoint/2010/main" val="322566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F863C2F-89B1-490D-AA63-AC4CC412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980322"/>
            <a:ext cx="10395890" cy="528400"/>
          </a:xfrm>
        </p:spPr>
        <p:txBody>
          <a:bodyPr/>
          <a:lstStyle/>
          <a:p>
            <a:r>
              <a:rPr lang="fr-FR" sz="3200"/>
              <a:t>UV 3 </a:t>
            </a:r>
            <a:r>
              <a:rPr lang="fr-FR" sz="3200">
                <a:sym typeface="Wingdings" panose="05000000000000000000" pitchFamily="2" charset="2"/>
              </a:rPr>
              <a:t> EFFICACITÉ</a:t>
            </a:r>
            <a:endParaRPr lang="fr-FR" sz="320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4B2B9EE5-888D-460D-ACBB-FA7401B6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53" y="2220586"/>
            <a:ext cx="11914094" cy="2961574"/>
          </a:xfr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sz="4800" b="1"/>
              <a:t>INFORMATION</a:t>
            </a:r>
            <a:endParaRPr lang="fr-FR" sz="4000" b="1"/>
          </a:p>
          <a:p>
            <a:pPr marL="101598" indent="0" algn="ctr">
              <a:buClr>
                <a:schemeClr val="bg1"/>
              </a:buClr>
              <a:buNone/>
            </a:pPr>
            <a:r>
              <a:rPr lang="fr-FR" sz="4000" b="1"/>
              <a:t>Ligue PILOTE</a:t>
            </a:r>
          </a:p>
          <a:p>
            <a:pPr>
              <a:buClr>
                <a:schemeClr val="bg1"/>
              </a:buClr>
            </a:pPr>
            <a:endParaRPr lang="fr-FR" sz="1600" b="1"/>
          </a:p>
          <a:p>
            <a:pPr marL="101598" indent="0" algn="ctr">
              <a:buClr>
                <a:schemeClr val="bg1"/>
              </a:buClr>
              <a:buNone/>
            </a:pPr>
            <a:r>
              <a:rPr lang="fr-FR" sz="3600" b="1">
                <a:sym typeface="Wingdings" panose="05000000000000000000" pitchFamily="2" charset="2"/>
              </a:rPr>
              <a:t>Catégories de poids moins nombreuses</a:t>
            </a:r>
            <a:endParaRPr lang="fr-FR" sz="3600" b="1"/>
          </a:p>
          <a:p>
            <a:pPr lvl="1">
              <a:buClr>
                <a:schemeClr val="bg1"/>
              </a:buClr>
            </a:pPr>
            <a:endParaRPr lang="fr-FR" sz="3200" b="1"/>
          </a:p>
          <a:p>
            <a:pPr>
              <a:buClr>
                <a:schemeClr val="bg1"/>
              </a:buClr>
            </a:pPr>
            <a:endParaRPr lang="fr-FR" sz="2800" b="1"/>
          </a:p>
          <a:p>
            <a:pPr>
              <a:buClr>
                <a:schemeClr val="bg1"/>
              </a:buClr>
            </a:pPr>
            <a:endParaRPr lang="fr-FR" sz="2800" b="1"/>
          </a:p>
        </p:txBody>
      </p:sp>
    </p:spTree>
    <p:extLst>
      <p:ext uri="{BB962C8B-B14F-4D97-AF65-F5344CB8AC3E}">
        <p14:creationId xmlns:p14="http://schemas.microsoft.com/office/powerpoint/2010/main" val="263376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F863C2F-89B1-490D-AA63-AC4CC412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72" y="1305759"/>
            <a:ext cx="10395890" cy="528400"/>
          </a:xfrm>
        </p:spPr>
        <p:txBody>
          <a:bodyPr/>
          <a:lstStyle/>
          <a:p>
            <a:r>
              <a:rPr lang="fr-FR" sz="3200">
                <a:latin typeface="Montserrat"/>
                <a:cs typeface="Calibri"/>
              </a:rPr>
              <a:t>VALORISATION DU PARCOURS DES GRADES  POUR LES B</a:t>
            </a:r>
            <a:r>
              <a:rPr lang="fr-FR" sz="3200">
                <a:latin typeface="Montserrat"/>
                <a:cs typeface="Calibri"/>
                <a:sym typeface="Wingdings" panose="05000000000000000000" pitchFamily="2" charset="2"/>
              </a:rPr>
              <a:t>ÉNÉVOLES</a:t>
            </a:r>
            <a:endParaRPr lang="fr-FR" sz="3200">
              <a:latin typeface="Montserrat"/>
              <a:cs typeface="Calibri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4B2B9EE5-888D-460D-ACBB-FA7401B6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53" y="2994729"/>
            <a:ext cx="11914094" cy="1302543"/>
          </a:xfr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sz="4800" b="1"/>
              <a:t>INFORMATION</a:t>
            </a:r>
            <a:endParaRPr lang="fr-FR" sz="4000" b="1"/>
          </a:p>
          <a:p>
            <a:pPr lvl="1">
              <a:buClr>
                <a:schemeClr val="bg1"/>
              </a:buClr>
            </a:pPr>
            <a:endParaRPr lang="fr-FR" sz="3200" b="1"/>
          </a:p>
          <a:p>
            <a:pPr>
              <a:buClr>
                <a:schemeClr val="bg1"/>
              </a:buClr>
            </a:pPr>
            <a:endParaRPr lang="fr-FR" sz="2800" b="1"/>
          </a:p>
          <a:p>
            <a:pPr>
              <a:buClr>
                <a:schemeClr val="bg1"/>
              </a:buClr>
            </a:pPr>
            <a:endParaRPr lang="fr-FR" sz="2800" b="1"/>
          </a:p>
        </p:txBody>
      </p:sp>
    </p:spTree>
    <p:extLst>
      <p:ext uri="{BB962C8B-B14F-4D97-AF65-F5344CB8AC3E}">
        <p14:creationId xmlns:p14="http://schemas.microsoft.com/office/powerpoint/2010/main" val="410328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88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5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3" ma:contentTypeDescription="Crée un document." ma:contentTypeScope="" ma:versionID="996bd36c17b1cb883dda43e98a7f8f19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b8ad052493e80a5a8003aa81d916ad47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80301B-D9FD-49B7-ACB3-F93BE22096DF}"/>
</file>

<file path=customXml/itemProps2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7F285-9F9C-4CEA-8DC8-CF9392934C5A}">
  <ds:schemaRefs>
    <ds:schemaRef ds:uri="afdaf519-9af1-4061-9279-735c1a0d9b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0</TotalTime>
  <Words>83</Words>
  <Application>Microsoft Office PowerPoint</Application>
  <PresentationFormat>Grand écran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Arial</vt:lpstr>
      <vt:lpstr>Barlow</vt:lpstr>
      <vt:lpstr>Calibri</vt:lpstr>
      <vt:lpstr>Calibri Light</vt:lpstr>
      <vt:lpstr>Inria Sans</vt:lpstr>
      <vt:lpstr>Inria Sans Light</vt:lpstr>
      <vt:lpstr>Inria Serif</vt:lpstr>
      <vt:lpstr>Montserrat</vt:lpstr>
      <vt:lpstr>Template FFJDA</vt:lpstr>
      <vt:lpstr>Conception personnalisée</vt:lpstr>
      <vt:lpstr>2_Template FFJDA</vt:lpstr>
      <vt:lpstr>3_Template FFJDA</vt:lpstr>
      <vt:lpstr>4_Template FFJDA</vt:lpstr>
      <vt:lpstr>Présentation PowerPoint</vt:lpstr>
      <vt:lpstr>Présentation PowerPoint</vt:lpstr>
      <vt:lpstr>FORMATION DES JUGES &amp; PRÉPARATION AUX GRADES POUR LES ENSEIGNANTS </vt:lpstr>
      <vt:lpstr>UV 4  ENGAGEMENT</vt:lpstr>
      <vt:lpstr>UV 2  TECHNIQUE</vt:lpstr>
      <vt:lpstr>UV 3  EFFICACITÉ</vt:lpstr>
      <vt:lpstr>VALORISATION DU PARCOURS DES GRADES  POUR LES BÉNÉVOLES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Isabelle LASNEL</cp:lastModifiedBy>
  <cp:revision>2</cp:revision>
  <dcterms:created xsi:type="dcterms:W3CDTF">2021-04-26T15:18:08Z</dcterms:created>
  <dcterms:modified xsi:type="dcterms:W3CDTF">2022-04-05T09:54:17Z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0x010100FFB5B68D3209F84D9BEDCD10EDD87270</vt:lpwstr>
  </property>
  <property fmtid="{D5CDD505-2E9C-101B-9397-08002B2CF9AE}" pid="3" name="Order">
    <vt:r8>2700</vt:r8>
  </property>
  <property fmtid="{D5CDD505-2E9C-101B-9397-08002B2CF9AE}" pid="4" name="Visible">
    <vt:bool>true</vt:bool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