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4"/>
    <p:sldMasterId id="2147483806" r:id="rId5"/>
  </p:sldMasterIdLst>
  <p:notesMasterIdLst>
    <p:notesMasterId r:id="rId13"/>
  </p:notesMasterIdLst>
  <p:handoutMasterIdLst>
    <p:handoutMasterId r:id="rId14"/>
  </p:handoutMasterIdLst>
  <p:sldIdLst>
    <p:sldId id="256" r:id="rId6"/>
    <p:sldId id="326" r:id="rId7"/>
    <p:sldId id="336" r:id="rId8"/>
    <p:sldId id="341" r:id="rId9"/>
    <p:sldId id="337" r:id="rId10"/>
    <p:sldId id="339" r:id="rId11"/>
    <p:sldId id="340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090095"/>
    <a:srgbClr val="BA9B61"/>
    <a:srgbClr val="0A0A4B"/>
    <a:srgbClr val="0096FF"/>
    <a:srgbClr val="1938FF"/>
    <a:srgbClr val="00FDFF"/>
    <a:srgbClr val="0F229C"/>
    <a:srgbClr val="806C51"/>
    <a:srgbClr val="0A0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5B155E-97D9-486F-9D7A-F6A1AEFB2775}" v="48" dt="2022-04-06T09:11:05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6322" autoAdjust="0"/>
  </p:normalViewPr>
  <p:slideViewPr>
    <p:cSldViewPr snapToGrid="0">
      <p:cViewPr varScale="1">
        <p:scale>
          <a:sx n="97" d="100"/>
          <a:sy n="97" d="100"/>
        </p:scale>
        <p:origin x="48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52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3BF6A08-B74A-44A1-9B6E-638842E0A1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64490-8121-478B-8E6C-0F40F89963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C06B-3A03-409A-B425-472FC6ED632E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ADCB54-6559-417C-B0B0-4A1CC5832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DC06BD-BA68-43B5-ADD5-0CC16EE49B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FDC2C-F50E-4BF3-9C13-9F892CB323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254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3F09E-A5E2-4FD2-AA48-324D4F0E8F41}" type="datetimeFigureOut">
              <a:rPr lang="fr"/>
              <a:t>06/04/2022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AC06C-F8C2-46C2-88FF-6CBC2099D08A}" type="slidenum">
              <a:rPr lang="fr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7;p51">
            <a:extLst>
              <a:ext uri="{FF2B5EF4-FFF2-40B4-BE49-F238E27FC236}">
                <a16:creationId xmlns:a16="http://schemas.microsoft.com/office/drawing/2014/main" id="{3F203DFA-CBA6-D342-A40A-441C0E7B5EB8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C56852-834E-4112-A747-114B33BDD58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309906" y="113227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BB694251-36B7-4F43-8F12-3355F339EC72}"/>
              </a:ext>
            </a:extLst>
          </p:cNvPr>
          <p:cNvSpPr/>
          <p:nvPr userDrawn="1"/>
        </p:nvSpPr>
        <p:spPr>
          <a:xfrm>
            <a:off x="0" y="2709720"/>
            <a:ext cx="12344040" cy="22057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42555"/>
            <a:ext cx="12344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INSÉRER UN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9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3154BF8-19BC-A44D-8114-FACBE8A112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1" y="1542553"/>
            <a:ext cx="6454731" cy="4700078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6" name="Espace réservé pour une image  15">
            <a:extLst>
              <a:ext uri="{FF2B5EF4-FFF2-40B4-BE49-F238E27FC236}">
                <a16:creationId xmlns:a16="http://schemas.microsoft.com/office/drawing/2014/main" id="{86E405AB-EA8D-2D43-80B8-DBDA019B265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65928" y="-1"/>
            <a:ext cx="4526071" cy="6937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EB41D6AD-F9BE-4156-9591-190FD685BDC8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DF6BE14-2078-4B9C-9C6C-DF1928ED92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B505D41C-F73A-484A-800F-1626E7BE09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6176065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5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877;p51">
            <a:extLst>
              <a:ext uri="{FF2B5EF4-FFF2-40B4-BE49-F238E27FC236}">
                <a16:creationId xmlns:a16="http://schemas.microsoft.com/office/drawing/2014/main" id="{946B03F1-A62E-1147-9A1D-FBC34478D99C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6B5D7C5-292B-6A4D-972F-C45791BCA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963" y="1542553"/>
            <a:ext cx="3758197" cy="4700078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8" name="Espace réservé pour une image  15">
            <a:extLst>
              <a:ext uri="{FF2B5EF4-FFF2-40B4-BE49-F238E27FC236}">
                <a16:creationId xmlns:a16="http://schemas.microsoft.com/office/drawing/2014/main" id="{F613C6D2-1DEB-5244-99F3-F2795CBC4CF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38817" y="1542553"/>
            <a:ext cx="3921981" cy="4700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E81917B2-895C-E146-9385-FB82B568431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22419" y="1542553"/>
            <a:ext cx="3921981" cy="4700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2" name="Line 5">
            <a:extLst>
              <a:ext uri="{FF2B5EF4-FFF2-40B4-BE49-F238E27FC236}">
                <a16:creationId xmlns:a16="http://schemas.microsoft.com/office/drawing/2014/main" id="{43F1AF69-C973-4C9A-B6FD-F34EABCED15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333B41D8-6CD2-4F60-8D0A-3B9856DBD9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8963C36-D59F-4843-B366-B25F71AC4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6439761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17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IMG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77;p51">
            <a:extLst>
              <a:ext uri="{FF2B5EF4-FFF2-40B4-BE49-F238E27FC236}">
                <a16:creationId xmlns:a16="http://schemas.microsoft.com/office/drawing/2014/main" id="{C76E8036-790B-6C4A-AED1-D361D51C69BD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5DCDD59E-0C9B-034C-990C-627E024A1A6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33252" y="7952"/>
            <a:ext cx="4558748" cy="32890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3D2A4CD6-1F3C-FE49-9965-D93B5266B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963" y="1549667"/>
            <a:ext cx="6764465" cy="498049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8" name="Espace réservé pour une image  15">
            <a:extLst>
              <a:ext uri="{FF2B5EF4-FFF2-40B4-BE49-F238E27FC236}">
                <a16:creationId xmlns:a16="http://schemas.microsoft.com/office/drawing/2014/main" id="{28719C94-66FE-0D40-8089-C4A0779EA0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33252" y="3361484"/>
            <a:ext cx="4558748" cy="33882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84FA612C-2184-4336-AD36-6BC4F1392B92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4F7D2DD8-C09E-4194-A205-D5EF7ADFF4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129E561-42B4-4D20-B3EE-D1C7357DD0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6178795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0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0A1E5EE4-4C4C-4959-A911-D20688B95A86}"/>
              </a:ext>
            </a:extLst>
          </p:cNvPr>
          <p:cNvSpPr/>
          <p:nvPr userDrawn="1"/>
        </p:nvSpPr>
        <p:spPr>
          <a:xfrm>
            <a:off x="867960" y="1988280"/>
            <a:ext cx="3287880" cy="3807720"/>
          </a:xfrm>
          <a:prstGeom prst="rect">
            <a:avLst/>
          </a:prstGeom>
          <a:solidFill>
            <a:srgbClr val="090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049AD403-7B44-4A65-9B9E-28A06E186567}"/>
              </a:ext>
            </a:extLst>
          </p:cNvPr>
          <p:cNvSpPr/>
          <p:nvPr userDrawn="1"/>
        </p:nvSpPr>
        <p:spPr>
          <a:xfrm>
            <a:off x="4452060" y="1988280"/>
            <a:ext cx="3287880" cy="3807720"/>
          </a:xfrm>
          <a:prstGeom prst="rect">
            <a:avLst/>
          </a:prstGeom>
          <a:solidFill>
            <a:srgbClr val="090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E5045E76-C6A9-426E-A841-1059F7B93A57}"/>
              </a:ext>
            </a:extLst>
          </p:cNvPr>
          <p:cNvSpPr/>
          <p:nvPr userDrawn="1"/>
        </p:nvSpPr>
        <p:spPr>
          <a:xfrm>
            <a:off x="8038440" y="1978560"/>
            <a:ext cx="3287880" cy="3807720"/>
          </a:xfrm>
          <a:prstGeom prst="rect">
            <a:avLst/>
          </a:prstGeom>
          <a:solidFill>
            <a:srgbClr val="090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Espace réservé pour une image  15">
            <a:extLst>
              <a:ext uri="{FF2B5EF4-FFF2-40B4-BE49-F238E27FC236}">
                <a16:creationId xmlns:a16="http://schemas.microsoft.com/office/drawing/2014/main" id="{46BC9770-0555-4884-A13E-DC13D7954E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7960" y="1988280"/>
            <a:ext cx="3290760" cy="2185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0" name="Espace réservé pour une image  15">
            <a:extLst>
              <a:ext uri="{FF2B5EF4-FFF2-40B4-BE49-F238E27FC236}">
                <a16:creationId xmlns:a16="http://schemas.microsoft.com/office/drawing/2014/main" id="{C4875DD7-4970-4314-A3A8-3B98714C6D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50620" y="1978560"/>
            <a:ext cx="3290760" cy="2195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1" name="Espace réservé pour une image  15">
            <a:extLst>
              <a:ext uri="{FF2B5EF4-FFF2-40B4-BE49-F238E27FC236}">
                <a16:creationId xmlns:a16="http://schemas.microsoft.com/office/drawing/2014/main" id="{E4364BAC-8B3C-4F3B-8885-D3E347EC405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1320" y="1978560"/>
            <a:ext cx="3290760" cy="2195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5" name="Line 5">
            <a:extLst>
              <a:ext uri="{FF2B5EF4-FFF2-40B4-BE49-F238E27FC236}">
                <a16:creationId xmlns:a16="http://schemas.microsoft.com/office/drawing/2014/main" id="{614F521E-16EE-4385-BA2D-2E2DA2BC4D2B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7E849FD0-F05E-4460-B1CD-44E797A4B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8D532DD4-B74D-4C00-962D-F926017E5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9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3DEB67-72D7-E54F-9C80-EEC3974738CC}"/>
              </a:ext>
            </a:extLst>
          </p:cNvPr>
          <p:cNvSpPr/>
          <p:nvPr userDrawn="1"/>
        </p:nvSpPr>
        <p:spPr>
          <a:xfrm>
            <a:off x="9883775" y="0"/>
            <a:ext cx="2308225" cy="6858000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3FE63A06-7027-AE49-89E0-C57C2A0D88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9586" y="2108168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8" name="Espace réservé pour une image  15">
            <a:extLst>
              <a:ext uri="{FF2B5EF4-FFF2-40B4-BE49-F238E27FC236}">
                <a16:creationId xmlns:a16="http://schemas.microsoft.com/office/drawing/2014/main" id="{D66420BE-2B64-724D-9526-B7C95D124E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9271" y="2104979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0" name="Espace réservé pour une image  15">
            <a:extLst>
              <a:ext uri="{FF2B5EF4-FFF2-40B4-BE49-F238E27FC236}">
                <a16:creationId xmlns:a16="http://schemas.microsoft.com/office/drawing/2014/main" id="{7F27A2E0-96F4-A04A-B628-FEF2961434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6097" y="2103384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2" name="Espace réservé pour une image  15">
            <a:extLst>
              <a:ext uri="{FF2B5EF4-FFF2-40B4-BE49-F238E27FC236}">
                <a16:creationId xmlns:a16="http://schemas.microsoft.com/office/drawing/2014/main" id="{AD9C79E6-EAB8-B54A-8FC2-7B5C083AD6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71858" y="2103384"/>
            <a:ext cx="3072542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7" name="Espace réservé pour une image  15">
            <a:extLst>
              <a:ext uri="{FF2B5EF4-FFF2-40B4-BE49-F238E27FC236}">
                <a16:creationId xmlns:a16="http://schemas.microsoft.com/office/drawing/2014/main" id="{21B27B08-B92A-C446-B4EC-2B7E62F351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9586" y="4113775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8" name="Espace réservé pour une image  15">
            <a:extLst>
              <a:ext uri="{FF2B5EF4-FFF2-40B4-BE49-F238E27FC236}">
                <a16:creationId xmlns:a16="http://schemas.microsoft.com/office/drawing/2014/main" id="{162608B9-0338-0549-9237-C6D2C938C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89271" y="4110586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9" name="Espace réservé pour une image  15">
            <a:extLst>
              <a:ext uri="{FF2B5EF4-FFF2-40B4-BE49-F238E27FC236}">
                <a16:creationId xmlns:a16="http://schemas.microsoft.com/office/drawing/2014/main" id="{4D0DB89F-CB8B-644B-AA9A-3DBF35AE3A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6097" y="4108991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0" name="Espace réservé pour une image  15">
            <a:extLst>
              <a:ext uri="{FF2B5EF4-FFF2-40B4-BE49-F238E27FC236}">
                <a16:creationId xmlns:a16="http://schemas.microsoft.com/office/drawing/2014/main" id="{98F67A0C-96E6-A040-87C3-73173DE253A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71858" y="4108991"/>
            <a:ext cx="3072542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7D8C5AB9-A19B-4C6F-9686-696379CA88F9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9564254D-FAA2-4835-8829-E45305BA2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96DE143D-2A79-4143-91CE-1D79A5A213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3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1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893C55-EDFB-1442-B319-BD1851719E97}"/>
              </a:ext>
            </a:extLst>
          </p:cNvPr>
          <p:cNvSpPr/>
          <p:nvPr userDrawn="1"/>
        </p:nvSpPr>
        <p:spPr>
          <a:xfrm>
            <a:off x="684476" y="2037753"/>
            <a:ext cx="3777216" cy="705775"/>
          </a:xfrm>
          <a:prstGeom prst="rect">
            <a:avLst/>
          </a:prstGeom>
          <a:solidFill>
            <a:srgbClr val="FF0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D7EE72-7EBF-6347-9C90-6865E97F8F67}"/>
              </a:ext>
            </a:extLst>
          </p:cNvPr>
          <p:cNvSpPr txBox="1"/>
          <p:nvPr userDrawn="1"/>
        </p:nvSpPr>
        <p:spPr>
          <a:xfrm>
            <a:off x="761035" y="2827259"/>
            <a:ext cx="3561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A1A31"/>
                </a:solidFill>
                <a:latin typeface="Grtsk Peta Medium" pitchFamily="2" charset="77"/>
              </a:rPr>
              <a:t>f</a:t>
            </a:r>
            <a:r>
              <a:rPr lang="fr-FR" sz="1200" b="0" i="0" dirty="0">
                <a:solidFill>
                  <a:srgbClr val="0A1A31"/>
                </a:solidFill>
                <a:effectLst/>
                <a:latin typeface="Grtsk Peta Medium" pitchFamily="2" charset="77"/>
              </a:rPr>
              <a:t>ondée au Japon par </a:t>
            </a:r>
            <a:r>
              <a:rPr lang="fr-FR" sz="1200" b="0" i="0" dirty="0" err="1">
                <a:solidFill>
                  <a:srgbClr val="0A1A31"/>
                </a:solidFill>
                <a:effectLst/>
                <a:latin typeface="Grtsk Peta Medium" pitchFamily="2" charset="77"/>
              </a:rPr>
              <a:t>Jigoro</a:t>
            </a:r>
            <a:r>
              <a:rPr lang="fr-FR" sz="1200" b="0" i="0" dirty="0">
                <a:solidFill>
                  <a:srgbClr val="0A1A31"/>
                </a:solidFill>
                <a:effectLst/>
                <a:latin typeface="Grtsk Peta Medium" pitchFamily="2" charset="77"/>
              </a:rPr>
              <a:t> Kano en 1882 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9D4AA6-BDEE-DF47-B85D-6E8786C2476D}"/>
              </a:ext>
            </a:extLst>
          </p:cNvPr>
          <p:cNvSpPr txBox="1"/>
          <p:nvPr userDrawn="1"/>
        </p:nvSpPr>
        <p:spPr>
          <a:xfrm>
            <a:off x="863175" y="2160995"/>
            <a:ext cx="3540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Une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méthode</a:t>
            </a:r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d’éducation</a:t>
            </a:r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 </a:t>
            </a:r>
          </a:p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physique et morale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4C3F2-C51F-1441-BCF3-32A0A59B01AA}"/>
              </a:ext>
            </a:extLst>
          </p:cNvPr>
          <p:cNvSpPr/>
          <p:nvPr userDrawn="1"/>
        </p:nvSpPr>
        <p:spPr>
          <a:xfrm>
            <a:off x="684476" y="3321963"/>
            <a:ext cx="3777216" cy="705775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FB2C15-6E35-684D-BC36-DE3688CC3245}"/>
              </a:ext>
            </a:extLst>
          </p:cNvPr>
          <p:cNvSpPr txBox="1"/>
          <p:nvPr userDrawn="1"/>
        </p:nvSpPr>
        <p:spPr>
          <a:xfrm>
            <a:off x="761035" y="4111469"/>
            <a:ext cx="3561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A1A31"/>
                </a:solidFill>
                <a:latin typeface="Grtsk Peta Medium" pitchFamily="2" charset="77"/>
              </a:rPr>
              <a:t>qui respecte ses traditions inspirées des techniques de combat ancestrales des samouraïs </a:t>
            </a:r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F2E05A-5F60-E442-8474-FC846D2544CC}"/>
              </a:ext>
            </a:extLst>
          </p:cNvPr>
          <p:cNvSpPr txBox="1"/>
          <p:nvPr userDrawn="1"/>
        </p:nvSpPr>
        <p:spPr>
          <a:xfrm>
            <a:off x="863175" y="3539668"/>
            <a:ext cx="3540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Un sport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moderne</a:t>
            </a:r>
            <a:endParaRPr lang="en-ID" altLang="fr-FR" sz="1200" b="1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FCE7B-6288-CF41-8128-1225C4360C10}"/>
              </a:ext>
            </a:extLst>
          </p:cNvPr>
          <p:cNvSpPr/>
          <p:nvPr userDrawn="1"/>
        </p:nvSpPr>
        <p:spPr>
          <a:xfrm>
            <a:off x="684476" y="4944646"/>
            <a:ext cx="3777216" cy="705775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AF08BF-C33C-524D-A0A3-A4071C5A716B}"/>
              </a:ext>
            </a:extLst>
          </p:cNvPr>
          <p:cNvSpPr txBox="1"/>
          <p:nvPr userDrawn="1"/>
        </p:nvSpPr>
        <p:spPr>
          <a:xfrm>
            <a:off x="761035" y="5734152"/>
            <a:ext cx="3561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A1A31"/>
                </a:solidFill>
                <a:latin typeface="Grtsk Peta Medium" pitchFamily="2" charset="77"/>
              </a:rPr>
              <a:t>un art, une discipline, un Code Moral qui permet d’appliquer des valeurs apprises sur le tatami et en dehors </a:t>
            </a:r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201014-FF55-C54A-87AB-14E893E7C977}"/>
              </a:ext>
            </a:extLst>
          </p:cNvPr>
          <p:cNvSpPr txBox="1"/>
          <p:nvPr userDrawn="1"/>
        </p:nvSpPr>
        <p:spPr>
          <a:xfrm>
            <a:off x="863175" y="5162351"/>
            <a:ext cx="3540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Plus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qu’un</a:t>
            </a:r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 sport, un art de vivre  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0C40CA-03E3-C745-B32B-5AD2DA9235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285" y="132869"/>
            <a:ext cx="898819" cy="4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39E12B89-D113-DC40-9F24-AD17F50433E9}"/>
              </a:ext>
            </a:extLst>
          </p:cNvPr>
          <p:cNvSpPr txBox="1"/>
          <p:nvPr userDrawn="1"/>
        </p:nvSpPr>
        <p:spPr>
          <a:xfrm>
            <a:off x="423368" y="635036"/>
            <a:ext cx="5096900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LE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ÉCOLE DE LA VIE </a:t>
            </a:r>
          </a:p>
        </p:txBody>
      </p:sp>
      <p:pic>
        <p:nvPicPr>
          <p:cNvPr id="15" name="Google Shape;431;p42">
            <a:extLst>
              <a:ext uri="{FF2B5EF4-FFF2-40B4-BE49-F238E27FC236}">
                <a16:creationId xmlns:a16="http://schemas.microsoft.com/office/drawing/2014/main" id="{7756DEF7-66C6-004C-B0A7-835927A1776D}"/>
              </a:ext>
            </a:extLst>
          </p:cNvPr>
          <p:cNvPicPr preferRelativeResize="0"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19644" r="59250" b="3735"/>
          <a:stretch/>
        </p:blipFill>
        <p:spPr>
          <a:xfrm>
            <a:off x="5476040" y="1"/>
            <a:ext cx="6715959" cy="6857999"/>
          </a:xfrm>
          <a:custGeom>
            <a:avLst/>
            <a:gdLst/>
            <a:ahLst/>
            <a:cxnLst/>
            <a:rect l="l" t="t" r="r" b="b"/>
            <a:pathLst>
              <a:path w="6482767" h="6619875" extrusionOk="0">
                <a:moveTo>
                  <a:pt x="6109997" y="5171643"/>
                </a:moveTo>
                <a:lnTo>
                  <a:pt x="4661765" y="6619875"/>
                </a:lnTo>
                <a:lnTo>
                  <a:pt x="4083329" y="6030727"/>
                </a:lnTo>
                <a:close/>
                <a:moveTo>
                  <a:pt x="1887412" y="0"/>
                </a:moveTo>
                <a:lnTo>
                  <a:pt x="6482767" y="0"/>
                </a:lnTo>
                <a:lnTo>
                  <a:pt x="6482767" y="4633913"/>
                </a:lnTo>
                <a:lnTo>
                  <a:pt x="3836957" y="5782215"/>
                </a:lnTo>
                <a:lnTo>
                  <a:pt x="2206626" y="4128317"/>
                </a:lnTo>
                <a:lnTo>
                  <a:pt x="1617477" y="3530599"/>
                </a:lnTo>
                <a:lnTo>
                  <a:pt x="0" y="1889555"/>
                </a:lnTo>
                <a:lnTo>
                  <a:pt x="640563" y="1246849"/>
                </a:lnTo>
                <a:lnTo>
                  <a:pt x="889076" y="998336"/>
                </a:lnTo>
                <a:lnTo>
                  <a:pt x="1780296" y="10925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Google Shape;440;p42">
            <a:extLst>
              <a:ext uri="{FF2B5EF4-FFF2-40B4-BE49-F238E27FC236}">
                <a16:creationId xmlns:a16="http://schemas.microsoft.com/office/drawing/2014/main" id="{EF1408D0-9943-F040-8C9F-691FAF80C46F}"/>
              </a:ext>
            </a:extLst>
          </p:cNvPr>
          <p:cNvSpPr/>
          <p:nvPr userDrawn="1"/>
        </p:nvSpPr>
        <p:spPr>
          <a:xfrm flipH="1">
            <a:off x="5749026" y="-1"/>
            <a:ext cx="6442972" cy="6767006"/>
          </a:xfrm>
          <a:custGeom>
            <a:avLst/>
            <a:gdLst/>
            <a:ahLst/>
            <a:cxnLst/>
            <a:rect l="l" t="t" r="r" b="b"/>
            <a:pathLst>
              <a:path w="6219258" h="6532041" extrusionOk="0">
                <a:moveTo>
                  <a:pt x="4865290" y="3530601"/>
                </a:moveTo>
                <a:lnTo>
                  <a:pt x="4276141" y="4128317"/>
                </a:lnTo>
                <a:lnTo>
                  <a:pt x="3436338" y="6122850"/>
                </a:lnTo>
                <a:lnTo>
                  <a:pt x="2645810" y="5782217"/>
                </a:lnTo>
                <a:lnTo>
                  <a:pt x="0" y="4633915"/>
                </a:lnTo>
                <a:lnTo>
                  <a:pt x="0" y="5013111"/>
                </a:lnTo>
                <a:lnTo>
                  <a:pt x="372770" y="5171645"/>
                </a:lnTo>
                <a:lnTo>
                  <a:pt x="2399438" y="6030728"/>
                </a:lnTo>
                <a:lnTo>
                  <a:pt x="3582018" y="6532041"/>
                </a:lnTo>
                <a:close/>
                <a:moveTo>
                  <a:pt x="5353747" y="0"/>
                </a:moveTo>
                <a:lnTo>
                  <a:pt x="4595353" y="0"/>
                </a:lnTo>
                <a:lnTo>
                  <a:pt x="4702471" y="109261"/>
                </a:lnTo>
                <a:lnTo>
                  <a:pt x="5792929" y="527020"/>
                </a:lnTo>
                <a:lnTo>
                  <a:pt x="5593691" y="998338"/>
                </a:lnTo>
                <a:lnTo>
                  <a:pt x="5842204" y="1246851"/>
                </a:lnTo>
                <a:lnTo>
                  <a:pt x="6219258" y="362059"/>
                </a:lnTo>
                <a:close/>
              </a:path>
            </a:pathLst>
          </a:custGeom>
          <a:solidFill>
            <a:srgbClr val="FF0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6257D9-8D6A-074E-AEA4-86C606A7538A}"/>
              </a:ext>
            </a:extLst>
          </p:cNvPr>
          <p:cNvSpPr/>
          <p:nvPr userDrawn="1"/>
        </p:nvSpPr>
        <p:spPr>
          <a:xfrm>
            <a:off x="5053771" y="2037753"/>
            <a:ext cx="2600250" cy="3612668"/>
          </a:xfrm>
          <a:prstGeom prst="rect">
            <a:avLst/>
          </a:prstGeom>
          <a:solidFill>
            <a:srgbClr val="0A0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B934E00-1241-E547-BD9B-B196CF78DDDB}"/>
              </a:ext>
            </a:extLst>
          </p:cNvPr>
          <p:cNvSpPr txBox="1"/>
          <p:nvPr userDrawn="1"/>
        </p:nvSpPr>
        <p:spPr>
          <a:xfrm>
            <a:off x="5053771" y="2180991"/>
            <a:ext cx="2600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Grtsk Peta Medium" pitchFamily="2" charset="77"/>
              </a:rPr>
              <a:t>LE CODE MORAL DU JUDO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4D7704-413E-C041-94CA-4AA530C396E6}"/>
              </a:ext>
            </a:extLst>
          </p:cNvPr>
          <p:cNvSpPr txBox="1"/>
          <p:nvPr userDrawn="1"/>
        </p:nvSpPr>
        <p:spPr>
          <a:xfrm>
            <a:off x="5053771" y="2648592"/>
            <a:ext cx="26002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La politesse </a:t>
            </a:r>
          </a:p>
          <a:p>
            <a:pPr algn="ctr"/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Le courage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La sincérité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L’honneur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La modestie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Le respect 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Le contrôle de soi</a:t>
            </a:r>
          </a:p>
          <a:p>
            <a:pPr algn="ctr"/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L’amitié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4FDA6A1-98E6-6C44-9411-C43251A4A766}"/>
              </a:ext>
            </a:extLst>
          </p:cNvPr>
          <p:cNvCxnSpPr>
            <a:cxnSpLocks/>
          </p:cNvCxnSpPr>
          <p:nvPr userDrawn="1"/>
        </p:nvCxnSpPr>
        <p:spPr>
          <a:xfrm>
            <a:off x="5540859" y="2521598"/>
            <a:ext cx="15141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27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D867E08-1F90-2C46-B1BD-A78030FFE278}"/>
              </a:ext>
            </a:extLst>
          </p:cNvPr>
          <p:cNvSpPr/>
          <p:nvPr userDrawn="1"/>
        </p:nvSpPr>
        <p:spPr>
          <a:xfrm>
            <a:off x="-63662" y="2280213"/>
            <a:ext cx="12408061" cy="2291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2" name="Google Shape;116;p20">
            <a:extLst>
              <a:ext uri="{FF2B5EF4-FFF2-40B4-BE49-F238E27FC236}">
                <a16:creationId xmlns:a16="http://schemas.microsoft.com/office/drawing/2014/main" id="{EE4A1EA1-00E6-A84B-BECA-FA1E5E0F3080}"/>
              </a:ext>
            </a:extLst>
          </p:cNvPr>
          <p:cNvSpPr/>
          <p:nvPr userDrawn="1"/>
        </p:nvSpPr>
        <p:spPr>
          <a:xfrm rot="10800000">
            <a:off x="6359454" y="-461772"/>
            <a:ext cx="7245483" cy="7781544"/>
          </a:xfrm>
          <a:custGeom>
            <a:avLst/>
            <a:gdLst>
              <a:gd name="connsiteX0" fmla="*/ 4108133 w 4789170"/>
              <a:gd name="connsiteY0" fmla="*/ 3331845 h 5143500"/>
              <a:gd name="connsiteX1" fmla="*/ 3828098 w 4789170"/>
              <a:gd name="connsiteY1" fmla="*/ 1811655 h 5143500"/>
              <a:gd name="connsiteX2" fmla="*/ 4418648 w 4789170"/>
              <a:gd name="connsiteY2" fmla="*/ 1811655 h 5143500"/>
              <a:gd name="connsiteX3" fmla="*/ 4789170 w 4789170"/>
              <a:gd name="connsiteY3" fmla="*/ 0 h 5143500"/>
              <a:gd name="connsiteX4" fmla="*/ 0 w 4789170"/>
              <a:gd name="connsiteY4" fmla="*/ 0 h 5143500"/>
              <a:gd name="connsiteX5" fmla="*/ 0 w 4789170"/>
              <a:gd name="connsiteY5" fmla="*/ 5143500 h 5143500"/>
              <a:gd name="connsiteX6" fmla="*/ 3737610 w 4789170"/>
              <a:gd name="connsiteY6" fmla="*/ 5143500 h 5143500"/>
              <a:gd name="connsiteX7" fmla="*/ 4108133 w 4789170"/>
              <a:gd name="connsiteY7" fmla="*/ 3331845 h 5143500"/>
              <a:gd name="connsiteX0" fmla="*/ 4108133 w 4789170"/>
              <a:gd name="connsiteY0" fmla="*/ 3331845 h 5143500"/>
              <a:gd name="connsiteX1" fmla="*/ 4418648 w 4789170"/>
              <a:gd name="connsiteY1" fmla="*/ 1811655 h 5143500"/>
              <a:gd name="connsiteX2" fmla="*/ 4789170 w 4789170"/>
              <a:gd name="connsiteY2" fmla="*/ 0 h 5143500"/>
              <a:gd name="connsiteX3" fmla="*/ 0 w 4789170"/>
              <a:gd name="connsiteY3" fmla="*/ 0 h 5143500"/>
              <a:gd name="connsiteX4" fmla="*/ 0 w 4789170"/>
              <a:gd name="connsiteY4" fmla="*/ 5143500 h 5143500"/>
              <a:gd name="connsiteX5" fmla="*/ 3737610 w 4789170"/>
              <a:gd name="connsiteY5" fmla="*/ 5143500 h 5143500"/>
              <a:gd name="connsiteX6" fmla="*/ 4108133 w 4789170"/>
              <a:gd name="connsiteY6" fmla="*/ 333184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9170" h="5143500" extrusionOk="0">
                <a:moveTo>
                  <a:pt x="4108133" y="3331845"/>
                </a:moveTo>
                <a:lnTo>
                  <a:pt x="4418648" y="1811655"/>
                </a:lnTo>
                <a:lnTo>
                  <a:pt x="4789170" y="0"/>
                </a:lnTo>
                <a:lnTo>
                  <a:pt x="0" y="0"/>
                </a:lnTo>
                <a:lnTo>
                  <a:pt x="0" y="5143500"/>
                </a:lnTo>
                <a:lnTo>
                  <a:pt x="3737610" y="5143500"/>
                </a:lnTo>
                <a:lnTo>
                  <a:pt x="4108133" y="3331845"/>
                </a:lnTo>
                <a:close/>
              </a:path>
            </a:pathLst>
          </a:custGeom>
          <a:solidFill>
            <a:srgbClr val="0A0096"/>
          </a:solidFill>
          <a:ln>
            <a:noFill/>
          </a:ln>
          <a:effectLst>
            <a:outerShdw blurRad="228600" dist="38100" dir="5400000" algn="t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58787-AE57-644C-9BE7-4DA3CE10CACD}"/>
              </a:ext>
            </a:extLst>
          </p:cNvPr>
          <p:cNvSpPr/>
          <p:nvPr userDrawn="1"/>
        </p:nvSpPr>
        <p:spPr>
          <a:xfrm>
            <a:off x="7554185" y="4240856"/>
            <a:ext cx="1707441" cy="49756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4" name="Rectangle 62">
            <a:extLst>
              <a:ext uri="{FF2B5EF4-FFF2-40B4-BE49-F238E27FC236}">
                <a16:creationId xmlns:a16="http://schemas.microsoft.com/office/drawing/2014/main" id="{8BFB7FC2-5A4C-DD41-919D-ABD8C8192BE7}"/>
              </a:ext>
            </a:extLst>
          </p:cNvPr>
          <p:cNvSpPr/>
          <p:nvPr userDrawn="1"/>
        </p:nvSpPr>
        <p:spPr>
          <a:xfrm>
            <a:off x="7017740" y="2883955"/>
            <a:ext cx="6911705" cy="1196266"/>
          </a:xfrm>
          <a:custGeom>
            <a:avLst/>
            <a:gdLst>
              <a:gd name="connsiteX0" fmla="*/ 0 w 6664817"/>
              <a:gd name="connsiteY0" fmla="*/ 0 h 1196266"/>
              <a:gd name="connsiteX1" fmla="*/ 6664817 w 6664817"/>
              <a:gd name="connsiteY1" fmla="*/ 0 h 1196266"/>
              <a:gd name="connsiteX2" fmla="*/ 6664817 w 6664817"/>
              <a:gd name="connsiteY2" fmla="*/ 1196266 h 1196266"/>
              <a:gd name="connsiteX3" fmla="*/ 0 w 6664817"/>
              <a:gd name="connsiteY3" fmla="*/ 1196266 h 1196266"/>
              <a:gd name="connsiteX4" fmla="*/ 0 w 6664817"/>
              <a:gd name="connsiteY4" fmla="*/ 0 h 1196266"/>
              <a:gd name="connsiteX0" fmla="*/ 246888 w 6911705"/>
              <a:gd name="connsiteY0" fmla="*/ 0 h 1196266"/>
              <a:gd name="connsiteX1" fmla="*/ 6911705 w 6911705"/>
              <a:gd name="connsiteY1" fmla="*/ 0 h 1196266"/>
              <a:gd name="connsiteX2" fmla="*/ 6911705 w 6911705"/>
              <a:gd name="connsiteY2" fmla="*/ 1196266 h 1196266"/>
              <a:gd name="connsiteX3" fmla="*/ 0 w 6911705"/>
              <a:gd name="connsiteY3" fmla="*/ 1187122 h 1196266"/>
              <a:gd name="connsiteX4" fmla="*/ 246888 w 6911705"/>
              <a:gd name="connsiteY4" fmla="*/ 0 h 119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705" h="1196266">
                <a:moveTo>
                  <a:pt x="246888" y="0"/>
                </a:moveTo>
                <a:lnTo>
                  <a:pt x="6911705" y="0"/>
                </a:lnTo>
                <a:lnTo>
                  <a:pt x="6911705" y="1196266"/>
                </a:lnTo>
                <a:lnTo>
                  <a:pt x="0" y="1187122"/>
                </a:lnTo>
                <a:lnTo>
                  <a:pt x="2468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7FA2D5-4090-384B-8AFD-98FBF628920D}"/>
              </a:ext>
            </a:extLst>
          </p:cNvPr>
          <p:cNvSpPr/>
          <p:nvPr userDrawn="1"/>
        </p:nvSpPr>
        <p:spPr>
          <a:xfrm>
            <a:off x="8025145" y="1833041"/>
            <a:ext cx="907978" cy="80688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C168C-4B84-CD4B-B575-D94B4B30504C}"/>
              </a:ext>
            </a:extLst>
          </p:cNvPr>
          <p:cNvSpPr/>
          <p:nvPr userDrawn="1"/>
        </p:nvSpPr>
        <p:spPr>
          <a:xfrm>
            <a:off x="8030496" y="902710"/>
            <a:ext cx="907978" cy="80688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8D462E1-10C6-FD4F-A756-E5FF09D73AB8}"/>
              </a:ext>
            </a:extLst>
          </p:cNvPr>
          <p:cNvSpPr txBox="1"/>
          <p:nvPr userDrawn="1"/>
        </p:nvSpPr>
        <p:spPr>
          <a:xfrm>
            <a:off x="423368" y="635036"/>
            <a:ext cx="6850405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FÉDÉRATION FORTE DU SPORT FRANÇAIS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4B00CA4-5058-9B44-BD2F-C8A956718A45}"/>
              </a:ext>
            </a:extLst>
          </p:cNvPr>
          <p:cNvSpPr txBox="1"/>
          <p:nvPr userDrawn="1"/>
        </p:nvSpPr>
        <p:spPr>
          <a:xfrm>
            <a:off x="6941649" y="5863181"/>
            <a:ext cx="1131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Grtsk Peta Medium" pitchFamily="2" charset="77"/>
              </a:rPr>
              <a:t>disciplines associées  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3F55922-531B-2F4F-81FD-A8726C3588FA}"/>
              </a:ext>
            </a:extLst>
          </p:cNvPr>
          <p:cNvSpPr txBox="1"/>
          <p:nvPr userDrawn="1"/>
        </p:nvSpPr>
        <p:spPr>
          <a:xfrm>
            <a:off x="8429511" y="5268834"/>
            <a:ext cx="1869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Judo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Para-Judo 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Jiu-jitsu 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Jiu-jitsu brésilien  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Kendo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Taïso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99AF7F6-ED81-554D-B808-D75FEC1A03F3}"/>
              </a:ext>
            </a:extLst>
          </p:cNvPr>
          <p:cNvSpPr txBox="1"/>
          <p:nvPr userDrawn="1"/>
        </p:nvSpPr>
        <p:spPr>
          <a:xfrm>
            <a:off x="10298568" y="5297359"/>
            <a:ext cx="1869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Kyudo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Sumo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Sport </a:t>
            </a:r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Chanbara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Naginata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Jodo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Iaïdo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0968A9A-DDDD-6345-A3AF-AF3D0099DDA3}"/>
              </a:ext>
            </a:extLst>
          </p:cNvPr>
          <p:cNvCxnSpPr>
            <a:cxnSpLocks/>
          </p:cNvCxnSpPr>
          <p:nvPr userDrawn="1"/>
        </p:nvCxnSpPr>
        <p:spPr>
          <a:xfrm>
            <a:off x="10070725" y="5342757"/>
            <a:ext cx="0" cy="11348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4465653-F5E8-D441-870A-91E8065BA427}"/>
              </a:ext>
            </a:extLst>
          </p:cNvPr>
          <p:cNvSpPr txBox="1"/>
          <p:nvPr userDrawn="1"/>
        </p:nvSpPr>
        <p:spPr>
          <a:xfrm>
            <a:off x="7090247" y="5260226"/>
            <a:ext cx="1107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rtsk Peta Medium" pitchFamily="2" charset="77"/>
              </a:rPr>
              <a:t>12</a:t>
            </a:r>
            <a:endParaRPr lang="fr-FR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DABEAF3-859A-3343-B0D8-473DECF78BDA}"/>
              </a:ext>
            </a:extLst>
          </p:cNvPr>
          <p:cNvGrpSpPr/>
          <p:nvPr userDrawn="1"/>
        </p:nvGrpSpPr>
        <p:grpSpPr>
          <a:xfrm>
            <a:off x="319714" y="4738417"/>
            <a:ext cx="6210265" cy="518341"/>
            <a:chOff x="857512" y="3965211"/>
            <a:chExt cx="3909831" cy="338554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C1365E6-6048-294C-8134-856943E3CF26}"/>
                </a:ext>
              </a:extLst>
            </p:cNvPr>
            <p:cNvSpPr txBox="1"/>
            <p:nvPr/>
          </p:nvSpPr>
          <p:spPr>
            <a:xfrm>
              <a:off x="857512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effectLst/>
                  <a:latin typeface="Grtsk Peta" pitchFamily="2" charset="77"/>
                </a:rPr>
                <a:t>1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18EF6CF-B738-FB43-93B2-9F0FFFAF8139}"/>
                </a:ext>
              </a:extLst>
            </p:cNvPr>
            <p:cNvSpPr txBox="1"/>
            <p:nvPr/>
          </p:nvSpPr>
          <p:spPr>
            <a:xfrm>
              <a:off x="1704445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latin typeface="Grtsk Peta" pitchFamily="2" charset="77"/>
                </a:rPr>
                <a:t>2</a:t>
              </a:r>
              <a:endParaRPr lang="fr-FR" sz="1200" dirty="0">
                <a:effectLst/>
                <a:latin typeface="Grtsk Peta" pitchFamily="2" charset="77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BB85052-EE40-6347-A605-29DAE8EB090B}"/>
                </a:ext>
              </a:extLst>
            </p:cNvPr>
            <p:cNvSpPr txBox="1"/>
            <p:nvPr/>
          </p:nvSpPr>
          <p:spPr>
            <a:xfrm>
              <a:off x="2555759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effectLst/>
                  <a:latin typeface="Grtsk Peta" pitchFamily="2" charset="77"/>
                </a:rPr>
                <a:t>3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D8323AA-72B8-5642-B314-92231CC1C4F0}"/>
                </a:ext>
              </a:extLst>
            </p:cNvPr>
            <p:cNvSpPr txBox="1"/>
            <p:nvPr/>
          </p:nvSpPr>
          <p:spPr>
            <a:xfrm>
              <a:off x="3381332" y="3965211"/>
              <a:ext cx="5847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A0096"/>
                  </a:solidFill>
                  <a:latin typeface="Grtsk Peta" pitchFamily="2" charset="77"/>
                </a:rPr>
                <a:t>4</a:t>
              </a:r>
              <a:endParaRPr lang="fr-FR" sz="1600" b="1" dirty="0">
                <a:solidFill>
                  <a:srgbClr val="0A0096"/>
                </a:solidFill>
                <a:effectLst/>
                <a:latin typeface="Grtsk Peta" pitchFamily="2" charset="77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1F94D5F-2D31-494E-8464-AB774DD67C1F}"/>
                </a:ext>
              </a:extLst>
            </p:cNvPr>
            <p:cNvSpPr txBox="1"/>
            <p:nvPr/>
          </p:nvSpPr>
          <p:spPr>
            <a:xfrm>
              <a:off x="4182552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latin typeface="Grtsk Peta" pitchFamily="2" charset="77"/>
                </a:rPr>
                <a:t>5</a:t>
              </a:r>
              <a:endParaRPr lang="fr-FR" sz="1200" dirty="0">
                <a:effectLst/>
                <a:latin typeface="Grtsk Peta" pitchFamily="2" charset="77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BB66563-95D3-2E44-BD48-0B82F66FB04C}"/>
              </a:ext>
            </a:extLst>
          </p:cNvPr>
          <p:cNvSpPr txBox="1"/>
          <p:nvPr userDrawn="1"/>
        </p:nvSpPr>
        <p:spPr>
          <a:xfrm>
            <a:off x="447891" y="2009269"/>
            <a:ext cx="3325672" cy="307777"/>
          </a:xfrm>
          <a:prstGeom prst="rect">
            <a:avLst/>
          </a:prstGeom>
          <a:solidFill>
            <a:srgbClr val="0A0096"/>
          </a:solidFill>
        </p:spPr>
        <p:txBody>
          <a:bodyPr wrap="square">
            <a:spAutoFit/>
          </a:bodyPr>
          <a:lstStyle/>
          <a:p>
            <a:r>
              <a:rPr lang="fr-FR" sz="1400" b="1" i="0" cap="all" dirty="0">
                <a:solidFill>
                  <a:srgbClr val="FFFFFF"/>
                </a:solidFill>
                <a:effectLst/>
                <a:latin typeface="Grtsk Peta" pitchFamily="2" charset="77"/>
              </a:rPr>
              <a:t>La 4</a:t>
            </a:r>
            <a:r>
              <a:rPr lang="fr-FR" sz="1400" b="1" i="0" cap="all" baseline="30000" dirty="0">
                <a:solidFill>
                  <a:srgbClr val="FFFFFF"/>
                </a:solidFill>
                <a:effectLst/>
                <a:latin typeface="Grtsk Peta" pitchFamily="2" charset="77"/>
              </a:rPr>
              <a:t>ème</a:t>
            </a:r>
            <a:r>
              <a:rPr lang="fr-FR" sz="1400" b="1" i="0" cap="all" dirty="0">
                <a:solidFill>
                  <a:srgbClr val="FFFFFF"/>
                </a:solidFill>
                <a:effectLst/>
                <a:latin typeface="Grtsk Peta" pitchFamily="2" charset="77"/>
              </a:rPr>
              <a:t> fédération olympique</a:t>
            </a:r>
            <a:endParaRPr lang="fr-FR" sz="1400" b="1" dirty="0">
              <a:solidFill>
                <a:srgbClr val="FFFFFF"/>
              </a:solidFill>
              <a:latin typeface="Grtsk Peta" pitchFamily="2" charset="77"/>
            </a:endParaRPr>
          </a:p>
        </p:txBody>
      </p:sp>
      <p:grpSp>
        <p:nvGrpSpPr>
          <p:cNvPr id="41" name="Google Shape;969;p53">
            <a:extLst>
              <a:ext uri="{FF2B5EF4-FFF2-40B4-BE49-F238E27FC236}">
                <a16:creationId xmlns:a16="http://schemas.microsoft.com/office/drawing/2014/main" id="{AD7573D4-62B7-FE41-872C-609C85B1E4D4}"/>
              </a:ext>
            </a:extLst>
          </p:cNvPr>
          <p:cNvGrpSpPr/>
          <p:nvPr userDrawn="1"/>
        </p:nvGrpSpPr>
        <p:grpSpPr>
          <a:xfrm>
            <a:off x="8062955" y="894203"/>
            <a:ext cx="860934" cy="788322"/>
            <a:chOff x="1421837" y="2890525"/>
            <a:chExt cx="860934" cy="788322"/>
          </a:xfrm>
        </p:grpSpPr>
        <p:sp>
          <p:nvSpPr>
            <p:cNvPr id="42" name="Google Shape;970;p53">
              <a:extLst>
                <a:ext uri="{FF2B5EF4-FFF2-40B4-BE49-F238E27FC236}">
                  <a16:creationId xmlns:a16="http://schemas.microsoft.com/office/drawing/2014/main" id="{7DCCCFA4-3C74-0A47-A664-43F61DC4EAE8}"/>
                </a:ext>
              </a:extLst>
            </p:cNvPr>
            <p:cNvSpPr txBox="1"/>
            <p:nvPr/>
          </p:nvSpPr>
          <p:spPr>
            <a:xfrm>
              <a:off x="1421837" y="2890525"/>
              <a:ext cx="8323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Grtsk Peta" pitchFamily="2" charset="77"/>
                  <a:sym typeface="Bebas Neue"/>
                </a:rPr>
                <a:t>7</a:t>
              </a:r>
              <a:endParaRPr sz="1600" b="1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  <p:sp>
          <p:nvSpPr>
            <p:cNvPr id="43" name="Google Shape;971;p53">
              <a:extLst>
                <a:ext uri="{FF2B5EF4-FFF2-40B4-BE49-F238E27FC236}">
                  <a16:creationId xmlns:a16="http://schemas.microsoft.com/office/drawing/2014/main" id="{04F7D026-7592-6044-8893-73FBFDE48E4F}"/>
                </a:ext>
              </a:extLst>
            </p:cNvPr>
            <p:cNvSpPr txBox="1"/>
            <p:nvPr/>
          </p:nvSpPr>
          <p:spPr>
            <a:xfrm>
              <a:off x="1450412" y="3401848"/>
              <a:ext cx="8323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bg1"/>
                  </a:solidFill>
                  <a:latin typeface="Grtsk Peta" pitchFamily="2" charset="77"/>
                  <a:ea typeface="Poppins Medium"/>
                  <a:cs typeface="Poppins Medium"/>
                  <a:sym typeface="Poppins Medium"/>
                </a:rPr>
                <a:t>millions</a:t>
              </a:r>
              <a:endParaRPr sz="1600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</p:grpSp>
      <p:sp>
        <p:nvSpPr>
          <p:cNvPr id="44" name="Google Shape;972;p53">
            <a:extLst>
              <a:ext uri="{FF2B5EF4-FFF2-40B4-BE49-F238E27FC236}">
                <a16:creationId xmlns:a16="http://schemas.microsoft.com/office/drawing/2014/main" id="{CC1C238A-B386-8341-961F-FF34FD30FA16}"/>
              </a:ext>
            </a:extLst>
          </p:cNvPr>
          <p:cNvSpPr txBox="1"/>
          <p:nvPr userDrawn="1"/>
        </p:nvSpPr>
        <p:spPr>
          <a:xfrm>
            <a:off x="9353554" y="1083704"/>
            <a:ext cx="2286433" cy="52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de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français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ont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une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licence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France Judo </a:t>
            </a:r>
            <a:endParaRPr dirty="0">
              <a:solidFill>
                <a:schemeClr val="bg1"/>
              </a:solidFill>
              <a:latin typeface="Grtsk Peta" pitchFamily="2" charset="77"/>
            </a:endParaRPr>
          </a:p>
        </p:txBody>
      </p:sp>
      <p:grpSp>
        <p:nvGrpSpPr>
          <p:cNvPr id="45" name="Google Shape;969;p53">
            <a:extLst>
              <a:ext uri="{FF2B5EF4-FFF2-40B4-BE49-F238E27FC236}">
                <a16:creationId xmlns:a16="http://schemas.microsoft.com/office/drawing/2014/main" id="{1E57FF99-63F4-C344-BA95-96E0BE56E081}"/>
              </a:ext>
            </a:extLst>
          </p:cNvPr>
          <p:cNvGrpSpPr/>
          <p:nvPr userDrawn="1"/>
        </p:nvGrpSpPr>
        <p:grpSpPr>
          <a:xfrm>
            <a:off x="8053123" y="1843910"/>
            <a:ext cx="860934" cy="788322"/>
            <a:chOff x="1421837" y="2890525"/>
            <a:chExt cx="860934" cy="788322"/>
          </a:xfrm>
        </p:grpSpPr>
        <p:sp>
          <p:nvSpPr>
            <p:cNvPr id="46" name="Google Shape;970;p53">
              <a:extLst>
                <a:ext uri="{FF2B5EF4-FFF2-40B4-BE49-F238E27FC236}">
                  <a16:creationId xmlns:a16="http://schemas.microsoft.com/office/drawing/2014/main" id="{A10AD0B4-9A13-1D46-8BD0-7FB1ECD0A355}"/>
                </a:ext>
              </a:extLst>
            </p:cNvPr>
            <p:cNvSpPr txBox="1"/>
            <p:nvPr/>
          </p:nvSpPr>
          <p:spPr>
            <a:xfrm>
              <a:off x="1421837" y="2890525"/>
              <a:ext cx="8323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Grtsk Peta" pitchFamily="2" charset="77"/>
                  <a:sym typeface="Bebas Neue"/>
                </a:rPr>
                <a:t>1,5</a:t>
              </a:r>
              <a:endParaRPr sz="1400" b="1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  <p:sp>
          <p:nvSpPr>
            <p:cNvPr id="47" name="Google Shape;971;p53">
              <a:extLst>
                <a:ext uri="{FF2B5EF4-FFF2-40B4-BE49-F238E27FC236}">
                  <a16:creationId xmlns:a16="http://schemas.microsoft.com/office/drawing/2014/main" id="{709CF550-3264-D84E-9D60-C447BA73998B}"/>
                </a:ext>
              </a:extLst>
            </p:cNvPr>
            <p:cNvSpPr txBox="1"/>
            <p:nvPr/>
          </p:nvSpPr>
          <p:spPr>
            <a:xfrm>
              <a:off x="1450412" y="3401848"/>
              <a:ext cx="8323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bg1"/>
                  </a:solidFill>
                  <a:latin typeface="Grtsk Peta" pitchFamily="2" charset="77"/>
                  <a:ea typeface="Poppins Medium"/>
                  <a:cs typeface="Poppins Medium"/>
                  <a:sym typeface="Poppins Medium"/>
                </a:rPr>
                <a:t>millions</a:t>
              </a:r>
              <a:endParaRPr sz="1600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</p:grpSp>
      <p:sp>
        <p:nvSpPr>
          <p:cNvPr id="48" name="Google Shape;972;p53">
            <a:extLst>
              <a:ext uri="{FF2B5EF4-FFF2-40B4-BE49-F238E27FC236}">
                <a16:creationId xmlns:a16="http://schemas.microsoft.com/office/drawing/2014/main" id="{0E491C25-A7D4-C043-94D5-480175FBCCAB}"/>
              </a:ext>
            </a:extLst>
          </p:cNvPr>
          <p:cNvSpPr txBox="1"/>
          <p:nvPr userDrawn="1"/>
        </p:nvSpPr>
        <p:spPr>
          <a:xfrm>
            <a:off x="9351217" y="2022778"/>
            <a:ext cx="2286433" cy="52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de 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pratiquants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dans un dojo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chaque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année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</a:t>
            </a:r>
            <a:endParaRPr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49" name="Google Shape;970;p53">
            <a:extLst>
              <a:ext uri="{FF2B5EF4-FFF2-40B4-BE49-F238E27FC236}">
                <a16:creationId xmlns:a16="http://schemas.microsoft.com/office/drawing/2014/main" id="{AE94B9CC-A3FE-FE45-83BC-50B152B9A492}"/>
              </a:ext>
            </a:extLst>
          </p:cNvPr>
          <p:cNvSpPr txBox="1"/>
          <p:nvPr userDrawn="1"/>
        </p:nvSpPr>
        <p:spPr>
          <a:xfrm>
            <a:off x="7613519" y="2959152"/>
            <a:ext cx="1587198" cy="50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A0096"/>
                </a:solidFill>
                <a:latin typeface="Grtsk Peta" pitchFamily="2" charset="77"/>
                <a:sym typeface="Bebas Neue"/>
              </a:rPr>
              <a:t>240 000</a:t>
            </a:r>
            <a:endParaRPr sz="1100" b="1" dirty="0">
              <a:solidFill>
                <a:srgbClr val="0A0096"/>
              </a:solidFill>
              <a:latin typeface="Grtsk Peta" pitchFamily="2" charset="77"/>
            </a:endParaRPr>
          </a:p>
        </p:txBody>
      </p:sp>
      <p:sp>
        <p:nvSpPr>
          <p:cNvPr id="50" name="Google Shape;972;p53">
            <a:extLst>
              <a:ext uri="{FF2B5EF4-FFF2-40B4-BE49-F238E27FC236}">
                <a16:creationId xmlns:a16="http://schemas.microsoft.com/office/drawing/2014/main" id="{D1A76C0C-03F3-BF4D-BACA-D7A1122726F3}"/>
              </a:ext>
            </a:extLst>
          </p:cNvPr>
          <p:cNvSpPr txBox="1"/>
          <p:nvPr userDrawn="1"/>
        </p:nvSpPr>
        <p:spPr>
          <a:xfrm>
            <a:off x="9347611" y="3083868"/>
            <a:ext cx="334110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licenciés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moins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10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ans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 </a:t>
            </a:r>
          </a:p>
        </p:txBody>
      </p:sp>
      <p:sp>
        <p:nvSpPr>
          <p:cNvPr id="51" name="Google Shape;970;p53">
            <a:extLst>
              <a:ext uri="{FF2B5EF4-FFF2-40B4-BE49-F238E27FC236}">
                <a16:creationId xmlns:a16="http://schemas.microsoft.com/office/drawing/2014/main" id="{2F460A7A-1A54-334A-B060-6CDABE31D6D4}"/>
              </a:ext>
            </a:extLst>
          </p:cNvPr>
          <p:cNvSpPr txBox="1"/>
          <p:nvPr userDrawn="1"/>
        </p:nvSpPr>
        <p:spPr>
          <a:xfrm>
            <a:off x="7605734" y="3500948"/>
            <a:ext cx="1587198" cy="430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A0096"/>
                </a:solidFill>
                <a:latin typeface="Grtsk Peta" pitchFamily="2" charset="77"/>
                <a:sym typeface="Bebas Neue"/>
              </a:rPr>
              <a:t>400 000</a:t>
            </a:r>
            <a:endParaRPr sz="1100" b="1" dirty="0">
              <a:solidFill>
                <a:srgbClr val="0A0096"/>
              </a:solidFill>
              <a:latin typeface="Grtsk Peta" pitchFamily="2" charset="77"/>
            </a:endParaRPr>
          </a:p>
        </p:txBody>
      </p:sp>
      <p:sp>
        <p:nvSpPr>
          <p:cNvPr id="52" name="Google Shape;972;p53">
            <a:extLst>
              <a:ext uri="{FF2B5EF4-FFF2-40B4-BE49-F238E27FC236}">
                <a16:creationId xmlns:a16="http://schemas.microsoft.com/office/drawing/2014/main" id="{24F6E303-61C3-D942-89A7-21C6C5286112}"/>
              </a:ext>
            </a:extLst>
          </p:cNvPr>
          <p:cNvSpPr txBox="1"/>
          <p:nvPr userDrawn="1"/>
        </p:nvSpPr>
        <p:spPr>
          <a:xfrm>
            <a:off x="9347610" y="3586978"/>
            <a:ext cx="334110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licenciés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moins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20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ans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 </a:t>
            </a:r>
          </a:p>
        </p:txBody>
      </p:sp>
      <p:sp>
        <p:nvSpPr>
          <p:cNvPr id="53" name="Google Shape;970;p53">
            <a:extLst>
              <a:ext uri="{FF2B5EF4-FFF2-40B4-BE49-F238E27FC236}">
                <a16:creationId xmlns:a16="http://schemas.microsoft.com/office/drawing/2014/main" id="{19746151-3BBB-174E-A0B0-2B0B680569DE}"/>
              </a:ext>
            </a:extLst>
          </p:cNvPr>
          <p:cNvSpPr txBox="1"/>
          <p:nvPr userDrawn="1"/>
        </p:nvSpPr>
        <p:spPr>
          <a:xfrm>
            <a:off x="7619564" y="4259447"/>
            <a:ext cx="15871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Grtsk Peta" pitchFamily="2" charset="77"/>
                <a:sym typeface="Bebas Neue"/>
              </a:rPr>
              <a:t>150 000</a:t>
            </a:r>
            <a:endParaRPr sz="1100" b="1" dirty="0">
              <a:solidFill>
                <a:srgbClr val="FFFFFF"/>
              </a:solidFill>
              <a:latin typeface="Grtsk Peta" pitchFamily="2" charset="77"/>
            </a:endParaRPr>
          </a:p>
        </p:txBody>
      </p:sp>
      <p:sp>
        <p:nvSpPr>
          <p:cNvPr id="54" name="Google Shape;972;p53">
            <a:extLst>
              <a:ext uri="{FF2B5EF4-FFF2-40B4-BE49-F238E27FC236}">
                <a16:creationId xmlns:a16="http://schemas.microsoft.com/office/drawing/2014/main" id="{AC4A0E3D-2605-3B44-97BA-B9EE539176A7}"/>
              </a:ext>
            </a:extLst>
          </p:cNvPr>
          <p:cNvSpPr txBox="1"/>
          <p:nvPr userDrawn="1"/>
        </p:nvSpPr>
        <p:spPr>
          <a:xfrm>
            <a:off x="9355105" y="4362724"/>
            <a:ext cx="334110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ceintures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noires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France 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3C20346-1C90-D147-98ED-C305082C8774}"/>
              </a:ext>
            </a:extLst>
          </p:cNvPr>
          <p:cNvSpPr txBox="1"/>
          <p:nvPr userDrawn="1"/>
        </p:nvSpPr>
        <p:spPr>
          <a:xfrm>
            <a:off x="144167" y="6613452"/>
            <a:ext cx="588163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00" i="1" dirty="0">
                <a:effectLst/>
                <a:latin typeface="Grtsk Peta" pitchFamily="2" charset="77"/>
              </a:rPr>
              <a:t>*INJEP-MEDES / Recensement des licences et clubs sportifs rattachés aux fédérations sportives agréées par le ministère en charge des sports 2019</a:t>
            </a:r>
            <a:endParaRPr lang="fr-FR" sz="500" dirty="0">
              <a:effectLst/>
              <a:latin typeface="Grtsk Peta" pitchFamily="2" charset="77"/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36A9FB8-EEF1-0845-8E45-9B2181C2C639}"/>
              </a:ext>
            </a:extLst>
          </p:cNvPr>
          <p:cNvCxnSpPr>
            <a:cxnSpLocks/>
          </p:cNvCxnSpPr>
          <p:nvPr userDrawn="1"/>
        </p:nvCxnSpPr>
        <p:spPr>
          <a:xfrm flipH="1">
            <a:off x="6820425" y="5065396"/>
            <a:ext cx="68581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2E1924C-CF26-DA4C-B97B-7FD3CC782685}"/>
              </a:ext>
            </a:extLst>
          </p:cNvPr>
          <p:cNvGrpSpPr/>
          <p:nvPr userDrawn="1"/>
        </p:nvGrpSpPr>
        <p:grpSpPr>
          <a:xfrm>
            <a:off x="651888" y="2474537"/>
            <a:ext cx="5677402" cy="1964102"/>
            <a:chOff x="682052" y="2720352"/>
            <a:chExt cx="5677402" cy="1964102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66462819-3D3B-334B-820F-A1565F7BD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1" r="7528" b="9712"/>
            <a:stretch/>
          </p:blipFill>
          <p:spPr>
            <a:xfrm>
              <a:off x="682052" y="2720352"/>
              <a:ext cx="5677402" cy="1663399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D9B4D61-AAB6-CA4F-8E3C-DFB83E13AC71}"/>
                </a:ext>
              </a:extLst>
            </p:cNvPr>
            <p:cNvSpPr txBox="1"/>
            <p:nvPr/>
          </p:nvSpPr>
          <p:spPr>
            <a:xfrm>
              <a:off x="4399172" y="4376677"/>
              <a:ext cx="835677" cy="307777"/>
            </a:xfrm>
            <a:prstGeom prst="rect">
              <a:avLst/>
            </a:prstGeom>
            <a:solidFill>
              <a:srgbClr val="09009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i="0" dirty="0">
                  <a:solidFill>
                    <a:schemeClr val="bg1"/>
                  </a:solidFill>
                  <a:effectLst/>
                  <a:latin typeface="WordVisi_MSFontService"/>
                </a:rPr>
                <a:t>525 000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pic>
          <p:nvPicPr>
            <p:cNvPr id="61" name="Image 60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65804EE9-79A8-2441-B4E1-2D1486C3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036" y="2907407"/>
              <a:ext cx="745928" cy="1394686"/>
            </a:xfrm>
            <a:prstGeom prst="rect">
              <a:avLst/>
            </a:prstGeom>
          </p:spPr>
        </p:pic>
      </p:grpSp>
      <p:sp>
        <p:nvSpPr>
          <p:cNvPr id="62" name="Google Shape;1897;p68">
            <a:extLst>
              <a:ext uri="{FF2B5EF4-FFF2-40B4-BE49-F238E27FC236}">
                <a16:creationId xmlns:a16="http://schemas.microsoft.com/office/drawing/2014/main" id="{65750AE7-072B-8442-9A96-605E83ADDD02}"/>
              </a:ext>
            </a:extLst>
          </p:cNvPr>
          <p:cNvSpPr txBox="1"/>
          <p:nvPr userDrawn="1"/>
        </p:nvSpPr>
        <p:spPr>
          <a:xfrm>
            <a:off x="403407" y="2477119"/>
            <a:ext cx="2739807" cy="23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sz="1000" b="1" dirty="0">
                <a:solidFill>
                  <a:srgbClr val="0A0096"/>
                </a:solidFill>
                <a:latin typeface="Grtsk Peta" pitchFamily="2" charset="77"/>
              </a:rPr>
              <a:t>CLASSEMENT DES LICENCES EN 2019</a:t>
            </a:r>
            <a:r>
              <a:rPr lang="fr-FR" sz="1000" b="1" baseline="30000" dirty="0">
                <a:solidFill>
                  <a:srgbClr val="0A0096"/>
                </a:solidFill>
                <a:latin typeface="Grtsk Peta" pitchFamily="2" charset="77"/>
              </a:rPr>
              <a:t>*</a:t>
            </a:r>
            <a:endParaRPr lang="fr-FR" sz="1000" dirty="0">
              <a:solidFill>
                <a:srgbClr val="0A0096"/>
              </a:solidFill>
              <a:latin typeface="Grtsk Pe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7970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508D874B-F4D2-B84B-80A1-CC0ADD556663}"/>
              </a:ext>
            </a:extLst>
          </p:cNvPr>
          <p:cNvSpPr/>
          <p:nvPr userDrawn="1"/>
        </p:nvSpPr>
        <p:spPr>
          <a:xfrm>
            <a:off x="9883775" y="0"/>
            <a:ext cx="2308225" cy="6858000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D4A853B3-1D84-5B43-B10B-7467AE605FB4}"/>
              </a:ext>
            </a:extLst>
          </p:cNvPr>
          <p:cNvSpPr txBox="1"/>
          <p:nvPr userDrawn="1"/>
        </p:nvSpPr>
        <p:spPr>
          <a:xfrm>
            <a:off x="423369" y="635036"/>
            <a:ext cx="4301032" cy="1138773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FORTE COMMUNAUTÉ SUR LES RÉSEAUX SOCIAUX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008251-B22D-5D4D-AD41-0A9D34F354ED}"/>
              </a:ext>
            </a:extLst>
          </p:cNvPr>
          <p:cNvSpPr/>
          <p:nvPr userDrawn="1"/>
        </p:nvSpPr>
        <p:spPr>
          <a:xfrm>
            <a:off x="-8467" y="-8467"/>
            <a:ext cx="152401" cy="228811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DEB1B83-A735-8A45-B7AE-8DB11443E955}"/>
              </a:ext>
            </a:extLst>
          </p:cNvPr>
          <p:cNvSpPr/>
          <p:nvPr userDrawn="1"/>
        </p:nvSpPr>
        <p:spPr>
          <a:xfrm>
            <a:off x="-11283" y="4573057"/>
            <a:ext cx="152401" cy="228811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2A04E163-6C5B-934F-BEB0-E48721B7D0BC}"/>
              </a:ext>
            </a:extLst>
          </p:cNvPr>
          <p:cNvGrpSpPr/>
          <p:nvPr userDrawn="1"/>
        </p:nvGrpSpPr>
        <p:grpSpPr>
          <a:xfrm>
            <a:off x="8466" y="2091482"/>
            <a:ext cx="9233960" cy="3983473"/>
            <a:chOff x="8466" y="2091482"/>
            <a:chExt cx="9233960" cy="3983473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4DC082A4-0509-EB47-A6EF-104D4E483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" t="35010" r="6509" b="38447"/>
            <a:stretch/>
          </p:blipFill>
          <p:spPr>
            <a:xfrm>
              <a:off x="6214900" y="4089314"/>
              <a:ext cx="3018591" cy="1959257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A0727750-0390-A246-9500-E453E971B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19" b="47965"/>
            <a:stretch/>
          </p:blipFill>
          <p:spPr>
            <a:xfrm>
              <a:off x="6230633" y="2091483"/>
              <a:ext cx="3011793" cy="1963122"/>
            </a:xfrm>
            <a:prstGeom prst="rect">
              <a:avLst/>
            </a:prstGeom>
          </p:spPr>
        </p:pic>
        <p:pic>
          <p:nvPicPr>
            <p:cNvPr id="69" name="Image 6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82C011B-841B-C44D-A5D2-372E25E13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3779" r="-568" b="45559"/>
            <a:stretch/>
          </p:blipFill>
          <p:spPr>
            <a:xfrm>
              <a:off x="149586" y="2091483"/>
              <a:ext cx="3030706" cy="1963122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726FB311-62E1-B64D-98CD-A1B0CAA44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34992" r="-373" b="34992"/>
            <a:stretch/>
          </p:blipFill>
          <p:spPr>
            <a:xfrm>
              <a:off x="155610" y="4080029"/>
              <a:ext cx="3018591" cy="1963122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41578089-510E-1C4A-BD3E-87FFAD250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92" b="34992"/>
            <a:stretch/>
          </p:blipFill>
          <p:spPr>
            <a:xfrm>
              <a:off x="3191933" y="2100769"/>
              <a:ext cx="3018591" cy="195383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C0821D1-0311-E640-BA07-7F36BB24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92" b="34992"/>
            <a:stretch/>
          </p:blipFill>
          <p:spPr>
            <a:xfrm>
              <a:off x="3191933" y="4089315"/>
              <a:ext cx="3018591" cy="1953836"/>
            </a:xfrm>
            <a:prstGeom prst="rect">
              <a:avLst/>
            </a:prstGeom>
          </p:spPr>
        </p:pic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F971889B-4E71-A04C-A679-6463EEE45CEE}"/>
                </a:ext>
              </a:extLst>
            </p:cNvPr>
            <p:cNvGrpSpPr/>
            <p:nvPr/>
          </p:nvGrpSpPr>
          <p:grpSpPr>
            <a:xfrm>
              <a:off x="8466" y="2091482"/>
              <a:ext cx="8928099" cy="3983473"/>
              <a:chOff x="-1" y="2091482"/>
              <a:chExt cx="8928099" cy="3983473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CB5F99-8119-C242-B834-F655A7DDB897}"/>
                  </a:ext>
                </a:extLst>
              </p:cNvPr>
              <p:cNvSpPr/>
              <p:nvPr/>
            </p:nvSpPr>
            <p:spPr>
              <a:xfrm>
                <a:off x="3151741" y="2097862"/>
                <a:ext cx="45719" cy="39770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0055FA0-8DDD-514B-8D83-FF5205CADF4E}"/>
                  </a:ext>
                </a:extLst>
              </p:cNvPr>
              <p:cNvSpPr/>
              <p:nvPr/>
            </p:nvSpPr>
            <p:spPr>
              <a:xfrm>
                <a:off x="6180797" y="2091482"/>
                <a:ext cx="45719" cy="39770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094F87E-4DB3-DD44-8930-DE5A144327E8}"/>
                  </a:ext>
                </a:extLst>
              </p:cNvPr>
              <p:cNvSpPr/>
              <p:nvPr/>
            </p:nvSpPr>
            <p:spPr>
              <a:xfrm rot="5400000">
                <a:off x="4441189" y="-396036"/>
                <a:ext cx="45719" cy="8928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3F0EF26E-E4E3-A443-B1EF-EA11C0710609}"/>
              </a:ext>
            </a:extLst>
          </p:cNvPr>
          <p:cNvGrpSpPr/>
          <p:nvPr userDrawn="1"/>
        </p:nvGrpSpPr>
        <p:grpSpPr>
          <a:xfrm>
            <a:off x="8904146" y="1311594"/>
            <a:ext cx="2603283" cy="5219848"/>
            <a:chOff x="7404956" y="872608"/>
            <a:chExt cx="2603283" cy="521984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86E673-6A5A-7547-A483-0A36C08B344D}"/>
                </a:ext>
              </a:extLst>
            </p:cNvPr>
            <p:cNvSpPr/>
            <p:nvPr/>
          </p:nvSpPr>
          <p:spPr>
            <a:xfrm>
              <a:off x="7547205" y="987942"/>
              <a:ext cx="2308225" cy="4997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2921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pic>
          <p:nvPicPr>
            <p:cNvPr id="79" name="Picture 4">
              <a:extLst>
                <a:ext uri="{FF2B5EF4-FFF2-40B4-BE49-F238E27FC236}">
                  <a16:creationId xmlns:a16="http://schemas.microsoft.com/office/drawing/2014/main" id="{3BDD9EBF-58B7-E148-974C-1A8B6B0D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956" y="872608"/>
              <a:ext cx="2603283" cy="521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082F540A-A2BB-CA46-984B-AEB51727481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39275" y="1941475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0DA7432F-2096-794F-9ADF-FB96B777AFA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42819" y="2799816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1CE008A4-6ABD-0F4D-B134-F494B21651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39275" y="3728416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6E963612-BDEB-4241-AB15-8C26DEF7441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42819" y="4594130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CDB6DCED-F016-944E-B345-CDAB8F97D6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40350" y="5503014"/>
            <a:ext cx="444500" cy="444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C8463652-B667-4B4A-94B0-6FB82E552956}"/>
              </a:ext>
            </a:extLst>
          </p:cNvPr>
          <p:cNvSpPr txBox="1"/>
          <p:nvPr userDrawn="1"/>
        </p:nvSpPr>
        <p:spPr>
          <a:xfrm>
            <a:off x="10082531" y="1979059"/>
            <a:ext cx="902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+154K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EEBDDD79-1953-064F-BA7E-50DE8379DCB6}"/>
              </a:ext>
            </a:extLst>
          </p:cNvPr>
          <p:cNvSpPr txBox="1"/>
          <p:nvPr userDrawn="1"/>
        </p:nvSpPr>
        <p:spPr>
          <a:xfrm>
            <a:off x="10097214" y="2837399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+84K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C28688A-8048-0B42-812F-4FECC5865762}"/>
              </a:ext>
            </a:extLst>
          </p:cNvPr>
          <p:cNvSpPr txBox="1"/>
          <p:nvPr userDrawn="1"/>
        </p:nvSpPr>
        <p:spPr>
          <a:xfrm>
            <a:off x="10098026" y="3760315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dirty="0">
                <a:solidFill>
                  <a:schemeClr val="bg1"/>
                </a:solidFill>
                <a:latin typeface="Grtsk Peta" pitchFamily="2" charset="77"/>
              </a:rPr>
              <a:t>+37</a:t>
            </a:r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C4ABCAEB-E53E-CC40-8ED4-D00DF758489F}"/>
              </a:ext>
            </a:extLst>
          </p:cNvPr>
          <p:cNvSpPr txBox="1"/>
          <p:nvPr userDrawn="1"/>
        </p:nvSpPr>
        <p:spPr>
          <a:xfrm>
            <a:off x="10066129" y="4628147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+6K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0266225B-8EED-6D4C-A234-ABFFA87A5379}"/>
              </a:ext>
            </a:extLst>
          </p:cNvPr>
          <p:cNvSpPr txBox="1"/>
          <p:nvPr userDrawn="1"/>
        </p:nvSpPr>
        <p:spPr>
          <a:xfrm>
            <a:off x="10056118" y="5524703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+4K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B8ACF0-361D-604A-8519-47D8E41E4E1A}"/>
              </a:ext>
            </a:extLst>
          </p:cNvPr>
          <p:cNvSpPr/>
          <p:nvPr userDrawn="1"/>
        </p:nvSpPr>
        <p:spPr>
          <a:xfrm>
            <a:off x="-63662" y="2279651"/>
            <a:ext cx="12408061" cy="2293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31E3DF-403C-C94D-A5E2-6E0FCD82C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6873638" y="-187377"/>
            <a:ext cx="5669915" cy="73205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2D7BCF-B954-8042-AC30-DCBAC17D17A4}"/>
              </a:ext>
            </a:extLst>
          </p:cNvPr>
          <p:cNvSpPr/>
          <p:nvPr userDrawn="1"/>
        </p:nvSpPr>
        <p:spPr>
          <a:xfrm>
            <a:off x="6460761" y="-82446"/>
            <a:ext cx="6082792" cy="2046157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E6BF6-181D-8645-A01F-672169226785}"/>
              </a:ext>
            </a:extLst>
          </p:cNvPr>
          <p:cNvSpPr/>
          <p:nvPr userDrawn="1"/>
        </p:nvSpPr>
        <p:spPr>
          <a:xfrm>
            <a:off x="465286" y="4817419"/>
            <a:ext cx="3830804" cy="958196"/>
          </a:xfrm>
          <a:prstGeom prst="rect">
            <a:avLst/>
          </a:prstGeom>
          <a:solidFill>
            <a:srgbClr val="BA9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AE73B4-AC0D-AB44-A165-5C91C77B21F7}"/>
              </a:ext>
            </a:extLst>
          </p:cNvPr>
          <p:cNvSpPr txBox="1"/>
          <p:nvPr userDrawn="1"/>
        </p:nvSpPr>
        <p:spPr>
          <a:xfrm>
            <a:off x="423367" y="2114865"/>
            <a:ext cx="5037633" cy="307777"/>
          </a:xfrm>
          <a:prstGeom prst="rect">
            <a:avLst/>
          </a:prstGeom>
          <a:solidFill>
            <a:srgbClr val="0A0096"/>
          </a:solidFill>
        </p:spPr>
        <p:txBody>
          <a:bodyPr wrap="square">
            <a:spAutoFit/>
          </a:bodyPr>
          <a:lstStyle/>
          <a:p>
            <a:r>
              <a:rPr lang="fr-FR" sz="1400" b="1" i="0" cap="all" dirty="0">
                <a:solidFill>
                  <a:srgbClr val="FFFFFF"/>
                </a:solidFill>
                <a:effectLst/>
                <a:latin typeface="Grtsk Peta" pitchFamily="2" charset="77"/>
              </a:rPr>
              <a:t>LE JUDO, LE SPORT FRANCAIS </a:t>
            </a:r>
            <a:r>
              <a:rPr lang="fr-FR" sz="1400" b="1" i="0" cap="all" dirty="0">
                <a:solidFill>
                  <a:srgbClr val="BA9B61"/>
                </a:solidFill>
                <a:effectLst/>
                <a:latin typeface="Grtsk Peta" pitchFamily="2" charset="77"/>
              </a:rPr>
              <a:t>N°1 DE TOKYO 2020</a:t>
            </a:r>
            <a:r>
              <a:rPr lang="fr-FR" sz="1400" b="1" i="0" dirty="0">
                <a:solidFill>
                  <a:srgbClr val="BA9B61"/>
                </a:solidFill>
                <a:effectLst/>
                <a:latin typeface="Grtsk Peta" pitchFamily="2" charset="77"/>
              </a:rPr>
              <a:t> </a:t>
            </a:r>
            <a:endParaRPr lang="fr-FR" sz="1400" b="1" dirty="0">
              <a:solidFill>
                <a:srgbClr val="BA9B61"/>
              </a:solidFill>
              <a:latin typeface="Grtsk Peta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CDA861-62DF-2D49-A664-6566F5C1E3E1}"/>
              </a:ext>
            </a:extLst>
          </p:cNvPr>
          <p:cNvSpPr txBox="1"/>
          <p:nvPr userDrawn="1"/>
        </p:nvSpPr>
        <p:spPr>
          <a:xfrm>
            <a:off x="423366" y="2624929"/>
            <a:ext cx="6663233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er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 sport français</a:t>
            </a:r>
            <a:r>
              <a:rPr lang="fr-FR" sz="1200" b="1" i="0" dirty="0">
                <a:solidFill>
                  <a:srgbClr val="000000"/>
                </a:solidFill>
                <a:effectLst/>
                <a:latin typeface="Grtsk Peta" pitchFamily="2" charset="77"/>
              </a:rPr>
              <a:t>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en nombres de médailles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ère 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médaille 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de l’équipe de France - Luka MKHEIDZE 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er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 au classement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des sport français les plus vus aux JO </a:t>
            </a:r>
            <a:r>
              <a:rPr lang="fr-FR" sz="1050" b="1" i="0" dirty="0">
                <a:solidFill>
                  <a:srgbClr val="0A0096"/>
                </a:solidFill>
                <a:effectLst/>
                <a:latin typeface="Grtsk Peta" pitchFamily="2" charset="77"/>
              </a:rPr>
              <a:t>– 18 millions de personnes</a:t>
            </a:r>
            <a:r>
              <a:rPr lang="fr-FR" sz="1050" b="1" i="0" baseline="30000" dirty="0">
                <a:solidFill>
                  <a:srgbClr val="0A0096"/>
                </a:solidFill>
                <a:effectLst/>
                <a:latin typeface="Grtsk Peta" pitchFamily="2" charset="77"/>
              </a:rPr>
              <a:t>*</a:t>
            </a:r>
            <a:r>
              <a:rPr lang="fr-FR" sz="1050" b="1" i="0" dirty="0">
                <a:solidFill>
                  <a:srgbClr val="0A0096"/>
                </a:solidFill>
                <a:effectLst/>
                <a:latin typeface="Grtsk Peta" pitchFamily="2" charset="77"/>
              </a:rPr>
              <a:t> </a:t>
            </a:r>
            <a:endParaRPr lang="fr-FR" sz="1200" b="1" i="0" dirty="0">
              <a:solidFill>
                <a:srgbClr val="0A0096"/>
              </a:solidFill>
              <a:effectLst/>
              <a:latin typeface="Grtsk Peta" pitchFamily="2" charset="77"/>
            </a:endParaRP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er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 sport français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au nombre de retombées médiatiques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00000"/>
                </a:solidFill>
                <a:effectLst/>
                <a:latin typeface="Grtsk Peta" pitchFamily="2" charset="77"/>
              </a:rPr>
              <a:t>+ 2 porte-drapeaux :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Clarisse </a:t>
            </a:r>
            <a:r>
              <a:rPr lang="fr-FR" sz="1200" b="0" i="0" dirty="0" err="1">
                <a:solidFill>
                  <a:srgbClr val="000000"/>
                </a:solidFill>
                <a:effectLst/>
                <a:latin typeface="Grtsk Peta" pitchFamily="2" charset="77"/>
              </a:rPr>
              <a:t>Agbegnenou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 et Sandrine Martinet 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88907E-BB12-6946-957E-B4E3519C1AF9}"/>
              </a:ext>
            </a:extLst>
          </p:cNvPr>
          <p:cNvSpPr txBox="1"/>
          <p:nvPr userDrawn="1"/>
        </p:nvSpPr>
        <p:spPr>
          <a:xfrm>
            <a:off x="455619" y="5317678"/>
            <a:ext cx="3830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159 médailles</a:t>
            </a: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 mondiales</a:t>
            </a:r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 dont 54 d’or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705646A-C70D-E848-AB85-7862E171F8AB}"/>
              </a:ext>
            </a:extLst>
          </p:cNvPr>
          <p:cNvSpPr txBox="1"/>
          <p:nvPr userDrawn="1"/>
        </p:nvSpPr>
        <p:spPr>
          <a:xfrm>
            <a:off x="423368" y="635036"/>
            <a:ext cx="5096900" cy="1138773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ÉQUIPE DE FRANCE RAYONNANTE ET PERFORMANTE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3BE953-0154-5E43-9A38-D894BF04320D}"/>
              </a:ext>
            </a:extLst>
          </p:cNvPr>
          <p:cNvSpPr txBox="1"/>
          <p:nvPr userDrawn="1"/>
        </p:nvSpPr>
        <p:spPr>
          <a:xfrm>
            <a:off x="426076" y="6487009"/>
            <a:ext cx="1188883" cy="191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fr-FR" sz="500" i="0" dirty="0">
                <a:effectLst/>
                <a:latin typeface="Grtsk Peta" pitchFamily="2" charset="77"/>
              </a:rPr>
              <a:t>*source </a:t>
            </a:r>
            <a:r>
              <a:rPr lang="fr-FR" sz="500" i="0" dirty="0" err="1">
                <a:effectLst/>
                <a:latin typeface="Grtsk Peta" pitchFamily="2" charset="77"/>
              </a:rPr>
              <a:t>Besport</a:t>
            </a:r>
            <a:endParaRPr lang="fr-FR" sz="500" i="0" dirty="0">
              <a:effectLst/>
              <a:latin typeface="Grtsk Pe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E7124F-21E6-3B44-88B9-20DE9223E6F2}"/>
              </a:ext>
            </a:extLst>
          </p:cNvPr>
          <p:cNvSpPr/>
          <p:nvPr userDrawn="1"/>
        </p:nvSpPr>
        <p:spPr>
          <a:xfrm>
            <a:off x="-8467" y="-8467"/>
            <a:ext cx="152401" cy="228811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B360EE-DD58-D147-B730-2C970C5E2E2C}"/>
              </a:ext>
            </a:extLst>
          </p:cNvPr>
          <p:cNvSpPr/>
          <p:nvPr userDrawn="1"/>
        </p:nvSpPr>
        <p:spPr>
          <a:xfrm>
            <a:off x="-11283" y="4573057"/>
            <a:ext cx="152401" cy="228811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4AE4DD-AD41-7047-8012-72A49C2F1D0F}"/>
              </a:ext>
            </a:extLst>
          </p:cNvPr>
          <p:cNvSpPr txBox="1"/>
          <p:nvPr userDrawn="1"/>
        </p:nvSpPr>
        <p:spPr>
          <a:xfrm>
            <a:off x="473883" y="4981083"/>
            <a:ext cx="3812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56 médailles</a:t>
            </a: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 olympiques </a:t>
            </a:r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dont 16 d’or</a:t>
            </a:r>
          </a:p>
        </p:txBody>
      </p:sp>
      <p:pic>
        <p:nvPicPr>
          <p:cNvPr id="14" name="Image 13" descr="Une image contenant texte, personne, journal, joueur&#10;&#10;Description générée automatiquement">
            <a:extLst>
              <a:ext uri="{FF2B5EF4-FFF2-40B4-BE49-F238E27FC236}">
                <a16:creationId xmlns:a16="http://schemas.microsoft.com/office/drawing/2014/main" id="{941821E3-F8FC-7B41-ACD5-8EF1D33B0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20" y="-5966"/>
            <a:ext cx="1366444" cy="1759814"/>
          </a:xfrm>
          <a:prstGeom prst="rect">
            <a:avLst/>
          </a:prstGeom>
        </p:spPr>
      </p:pic>
      <p:pic>
        <p:nvPicPr>
          <p:cNvPr id="15" name="Image 14" descr="Une image contenant texte, personne, journal, joueur&#10;&#10;Description générée automatiquement">
            <a:extLst>
              <a:ext uri="{FF2B5EF4-FFF2-40B4-BE49-F238E27FC236}">
                <a16:creationId xmlns:a16="http://schemas.microsoft.com/office/drawing/2014/main" id="{34B06376-CA73-4644-8343-87D4461E9A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39" y="20405"/>
            <a:ext cx="1366443" cy="1744686"/>
          </a:xfrm>
          <a:prstGeom prst="rect">
            <a:avLst/>
          </a:prstGeom>
        </p:spPr>
      </p:pic>
      <p:pic>
        <p:nvPicPr>
          <p:cNvPr id="16" name="Image 15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FB02B9E2-FB58-C44D-9826-8EA1C26C74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929" y="-8467"/>
            <a:ext cx="1366443" cy="18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2">
            <a:extLst>
              <a:ext uri="{FF2B5EF4-FFF2-40B4-BE49-F238E27FC236}">
                <a16:creationId xmlns:a16="http://schemas.microsoft.com/office/drawing/2014/main" id="{55EDD46C-42E1-4A0A-AD2F-F5B37B247734}"/>
              </a:ext>
            </a:extLst>
          </p:cNvPr>
          <p:cNvSpPr/>
          <p:nvPr userDrawn="1"/>
        </p:nvSpPr>
        <p:spPr>
          <a:xfrm>
            <a:off x="0" y="2588040"/>
            <a:ext cx="12200040" cy="2801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82404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45E5DC8-5E84-E547-BDB1-8CE3B95969CF}"/>
              </a:ext>
            </a:extLst>
          </p:cNvPr>
          <p:cNvSpPr/>
          <p:nvPr userDrawn="1"/>
        </p:nvSpPr>
        <p:spPr>
          <a:xfrm>
            <a:off x="160866" y="2482931"/>
            <a:ext cx="12039601" cy="334997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CA7FEF19-DBB2-9C41-BDEA-39A802519286}"/>
              </a:ext>
            </a:extLst>
          </p:cNvPr>
          <p:cNvSpPr/>
          <p:nvPr userDrawn="1"/>
        </p:nvSpPr>
        <p:spPr>
          <a:xfrm rot="20420377">
            <a:off x="-1129604" y="1971053"/>
            <a:ext cx="3696228" cy="4607615"/>
          </a:xfrm>
          <a:custGeom>
            <a:avLst/>
            <a:gdLst>
              <a:gd name="connsiteX0" fmla="*/ 0 w 4171004"/>
              <a:gd name="connsiteY0" fmla="*/ 0 h 4684375"/>
              <a:gd name="connsiteX1" fmla="*/ 4171004 w 4171004"/>
              <a:gd name="connsiteY1" fmla="*/ 0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3813776 w 4171004"/>
              <a:gd name="connsiteY1" fmla="*/ 1530188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4288 w 4171004"/>
              <a:gd name="connsiteY3" fmla="*/ 2175500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851267 w 4171004"/>
              <a:gd name="connsiteY3" fmla="*/ 3472791 h 4684375"/>
              <a:gd name="connsiteX4" fmla="*/ 0 w 4171004"/>
              <a:gd name="connsiteY4" fmla="*/ 0 h 4684375"/>
              <a:gd name="connsiteX0" fmla="*/ 1196540 w 3319739"/>
              <a:gd name="connsiteY0" fmla="*/ 0 h 4671139"/>
              <a:gd name="connsiteX1" fmla="*/ 3262150 w 3319739"/>
              <a:gd name="connsiteY1" fmla="*/ 700365 h 4671139"/>
              <a:gd name="connsiteX2" fmla="*/ 3319739 w 3319739"/>
              <a:gd name="connsiteY2" fmla="*/ 4671139 h 4671139"/>
              <a:gd name="connsiteX3" fmla="*/ 2 w 3319739"/>
              <a:gd name="connsiteY3" fmla="*/ 3459555 h 4671139"/>
              <a:gd name="connsiteX4" fmla="*/ 1196540 w 3319739"/>
              <a:gd name="connsiteY4" fmla="*/ 0 h 4671139"/>
              <a:gd name="connsiteX0" fmla="*/ 1196541 w 3319740"/>
              <a:gd name="connsiteY0" fmla="*/ 0 h 4671139"/>
              <a:gd name="connsiteX1" fmla="*/ 3262151 w 3319740"/>
              <a:gd name="connsiteY1" fmla="*/ 700365 h 4671139"/>
              <a:gd name="connsiteX2" fmla="*/ 3319740 w 3319740"/>
              <a:gd name="connsiteY2" fmla="*/ 4671139 h 4671139"/>
              <a:gd name="connsiteX3" fmla="*/ 3 w 3319740"/>
              <a:gd name="connsiteY3" fmla="*/ 3459555 h 4671139"/>
              <a:gd name="connsiteX4" fmla="*/ 1196541 w 3319740"/>
              <a:gd name="connsiteY4" fmla="*/ 0 h 4671139"/>
              <a:gd name="connsiteX0" fmla="*/ 1196542 w 3319741"/>
              <a:gd name="connsiteY0" fmla="*/ 0 h 4671139"/>
              <a:gd name="connsiteX1" fmla="*/ 3262152 w 3319741"/>
              <a:gd name="connsiteY1" fmla="*/ 700365 h 4671139"/>
              <a:gd name="connsiteX2" fmla="*/ 3319741 w 3319741"/>
              <a:gd name="connsiteY2" fmla="*/ 4671139 h 4671139"/>
              <a:gd name="connsiteX3" fmla="*/ 4 w 3319741"/>
              <a:gd name="connsiteY3" fmla="*/ 3459555 h 4671139"/>
              <a:gd name="connsiteX4" fmla="*/ 1196542 w 3319741"/>
              <a:gd name="connsiteY4" fmla="*/ 0 h 4671139"/>
              <a:gd name="connsiteX0" fmla="*/ 1176544 w 3319741"/>
              <a:gd name="connsiteY0" fmla="*/ 0 h 4725650"/>
              <a:gd name="connsiteX1" fmla="*/ 3262152 w 3319741"/>
              <a:gd name="connsiteY1" fmla="*/ 754876 h 4725650"/>
              <a:gd name="connsiteX2" fmla="*/ 3319741 w 3319741"/>
              <a:gd name="connsiteY2" fmla="*/ 4725650 h 4725650"/>
              <a:gd name="connsiteX3" fmla="*/ 4 w 3319741"/>
              <a:gd name="connsiteY3" fmla="*/ 3514066 h 4725650"/>
              <a:gd name="connsiteX4" fmla="*/ 1176544 w 3319741"/>
              <a:gd name="connsiteY4" fmla="*/ 0 h 4725650"/>
              <a:gd name="connsiteX0" fmla="*/ 1146041 w 3319741"/>
              <a:gd name="connsiteY0" fmla="*/ 0 h 4728654"/>
              <a:gd name="connsiteX1" fmla="*/ 3262152 w 3319741"/>
              <a:gd name="connsiteY1" fmla="*/ 757880 h 4728654"/>
              <a:gd name="connsiteX2" fmla="*/ 3319741 w 3319741"/>
              <a:gd name="connsiteY2" fmla="*/ 4728654 h 4728654"/>
              <a:gd name="connsiteX3" fmla="*/ 4 w 3319741"/>
              <a:gd name="connsiteY3" fmla="*/ 3517070 h 4728654"/>
              <a:gd name="connsiteX4" fmla="*/ 1146041 w 3319741"/>
              <a:gd name="connsiteY4" fmla="*/ 0 h 4728654"/>
              <a:gd name="connsiteX0" fmla="*/ 1151597 w 3325297"/>
              <a:gd name="connsiteY0" fmla="*/ 0 h 4728654"/>
              <a:gd name="connsiteX1" fmla="*/ 3267708 w 3325297"/>
              <a:gd name="connsiteY1" fmla="*/ 757880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1151597 w 3325297"/>
              <a:gd name="connsiteY0" fmla="*/ 0 h 4728654"/>
              <a:gd name="connsiteX1" fmla="*/ 3277133 w 3325297"/>
              <a:gd name="connsiteY1" fmla="*/ 1416479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960509 w 3325304"/>
              <a:gd name="connsiteY0" fmla="*/ 0 h 4149589"/>
              <a:gd name="connsiteX1" fmla="*/ 3277140 w 3325304"/>
              <a:gd name="connsiteY1" fmla="*/ 837414 h 4149589"/>
              <a:gd name="connsiteX2" fmla="*/ 3325304 w 3325304"/>
              <a:gd name="connsiteY2" fmla="*/ 4149589 h 4149589"/>
              <a:gd name="connsiteX3" fmla="*/ 11 w 3325304"/>
              <a:gd name="connsiteY3" fmla="*/ 2962992 h 4149589"/>
              <a:gd name="connsiteX4" fmla="*/ 960509 w 3325304"/>
              <a:gd name="connsiteY4" fmla="*/ 0 h 4149589"/>
              <a:gd name="connsiteX0" fmla="*/ 936158 w 3325307"/>
              <a:gd name="connsiteY0" fmla="*/ 0 h 4090859"/>
              <a:gd name="connsiteX1" fmla="*/ 3277143 w 3325307"/>
              <a:gd name="connsiteY1" fmla="*/ 778684 h 4090859"/>
              <a:gd name="connsiteX2" fmla="*/ 3325307 w 3325307"/>
              <a:gd name="connsiteY2" fmla="*/ 4090859 h 4090859"/>
              <a:gd name="connsiteX3" fmla="*/ 14 w 3325307"/>
              <a:gd name="connsiteY3" fmla="*/ 2904262 h 4090859"/>
              <a:gd name="connsiteX4" fmla="*/ 936158 w 3325307"/>
              <a:gd name="connsiteY4" fmla="*/ 0 h 4090859"/>
              <a:gd name="connsiteX0" fmla="*/ 954317 w 3325306"/>
              <a:gd name="connsiteY0" fmla="*/ 0 h 4141688"/>
              <a:gd name="connsiteX1" fmla="*/ 3277142 w 3325306"/>
              <a:gd name="connsiteY1" fmla="*/ 829513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79488 w 3325306"/>
              <a:gd name="connsiteY1" fmla="*/ 860695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80133 w 3325306"/>
              <a:gd name="connsiteY1" fmla="*/ 830582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1313634 w 3684623"/>
              <a:gd name="connsiteY0" fmla="*/ 0 h 4141688"/>
              <a:gd name="connsiteX1" fmla="*/ 3639450 w 3684623"/>
              <a:gd name="connsiteY1" fmla="*/ 830582 h 4141688"/>
              <a:gd name="connsiteX2" fmla="*/ 3684623 w 3684623"/>
              <a:gd name="connsiteY2" fmla="*/ 4141688 h 4141688"/>
              <a:gd name="connsiteX3" fmla="*/ 3 w 3684623"/>
              <a:gd name="connsiteY3" fmla="*/ 2816492 h 4141688"/>
              <a:gd name="connsiteX4" fmla="*/ 1313634 w 3684623"/>
              <a:gd name="connsiteY4" fmla="*/ 0 h 4141688"/>
              <a:gd name="connsiteX0" fmla="*/ 1114596 w 3485585"/>
              <a:gd name="connsiteY0" fmla="*/ 0 h 4141688"/>
              <a:gd name="connsiteX1" fmla="*/ 3440412 w 3485585"/>
              <a:gd name="connsiteY1" fmla="*/ 830582 h 4141688"/>
              <a:gd name="connsiteX2" fmla="*/ 3485585 w 3485585"/>
              <a:gd name="connsiteY2" fmla="*/ 4141688 h 4141688"/>
              <a:gd name="connsiteX3" fmla="*/ 6 w 3485585"/>
              <a:gd name="connsiteY3" fmla="*/ 2901090 h 4141688"/>
              <a:gd name="connsiteX4" fmla="*/ 1114596 w 3485585"/>
              <a:gd name="connsiteY4" fmla="*/ 0 h 4141688"/>
              <a:gd name="connsiteX0" fmla="*/ 1114596 w 3484098"/>
              <a:gd name="connsiteY0" fmla="*/ 0 h 4070354"/>
              <a:gd name="connsiteX1" fmla="*/ 3440412 w 3484098"/>
              <a:gd name="connsiteY1" fmla="*/ 830582 h 4070354"/>
              <a:gd name="connsiteX2" fmla="*/ 3484098 w 3484098"/>
              <a:gd name="connsiteY2" fmla="*/ 4070354 h 4070354"/>
              <a:gd name="connsiteX3" fmla="*/ 6 w 3484098"/>
              <a:gd name="connsiteY3" fmla="*/ 2901090 h 4070354"/>
              <a:gd name="connsiteX4" fmla="*/ 1114596 w 3484098"/>
              <a:gd name="connsiteY4" fmla="*/ 0 h 4070354"/>
              <a:gd name="connsiteX0" fmla="*/ 1114596 w 3484517"/>
              <a:gd name="connsiteY0" fmla="*/ 0 h 4144677"/>
              <a:gd name="connsiteX1" fmla="*/ 3440412 w 3484517"/>
              <a:gd name="connsiteY1" fmla="*/ 830582 h 4144677"/>
              <a:gd name="connsiteX2" fmla="*/ 3484517 w 3484517"/>
              <a:gd name="connsiteY2" fmla="*/ 4144677 h 4144677"/>
              <a:gd name="connsiteX3" fmla="*/ 6 w 3484517"/>
              <a:gd name="connsiteY3" fmla="*/ 2901090 h 4144677"/>
              <a:gd name="connsiteX4" fmla="*/ 1114596 w 3484517"/>
              <a:gd name="connsiteY4" fmla="*/ 0 h 4144677"/>
              <a:gd name="connsiteX0" fmla="*/ 1114596 w 3492881"/>
              <a:gd name="connsiteY0" fmla="*/ 0 h 4607615"/>
              <a:gd name="connsiteX1" fmla="*/ 3440412 w 3492881"/>
              <a:gd name="connsiteY1" fmla="*/ 830582 h 4607615"/>
              <a:gd name="connsiteX2" fmla="*/ 3492881 w 3492881"/>
              <a:gd name="connsiteY2" fmla="*/ 4607615 h 4607615"/>
              <a:gd name="connsiteX3" fmla="*/ 6 w 3492881"/>
              <a:gd name="connsiteY3" fmla="*/ 2901090 h 4607615"/>
              <a:gd name="connsiteX4" fmla="*/ 1114596 w 3492881"/>
              <a:gd name="connsiteY4" fmla="*/ 0 h 4607615"/>
              <a:gd name="connsiteX0" fmla="*/ 1317943 w 3696228"/>
              <a:gd name="connsiteY0" fmla="*/ 0 h 4607615"/>
              <a:gd name="connsiteX1" fmla="*/ 3643759 w 3696228"/>
              <a:gd name="connsiteY1" fmla="*/ 830582 h 4607615"/>
              <a:gd name="connsiteX2" fmla="*/ 3696228 w 3696228"/>
              <a:gd name="connsiteY2" fmla="*/ 4607615 h 4607615"/>
              <a:gd name="connsiteX3" fmla="*/ 3 w 3696228"/>
              <a:gd name="connsiteY3" fmla="*/ 3298610 h 4607615"/>
              <a:gd name="connsiteX4" fmla="*/ 1317943 w 3696228"/>
              <a:gd name="connsiteY4" fmla="*/ 0 h 460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6228" h="4607615">
                <a:moveTo>
                  <a:pt x="1317943" y="0"/>
                </a:moveTo>
                <a:lnTo>
                  <a:pt x="3643759" y="830582"/>
                </a:lnTo>
                <a:lnTo>
                  <a:pt x="3696228" y="4607615"/>
                </a:lnTo>
                <a:lnTo>
                  <a:pt x="3" y="3298610"/>
                </a:lnTo>
                <a:cubicBezTo>
                  <a:pt x="-1426" y="2573443"/>
                  <a:pt x="484545" y="2487335"/>
                  <a:pt x="1317943" y="0"/>
                </a:cubicBez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4AC7512-D367-4146-A658-8C9C266A2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9" y="2762256"/>
            <a:ext cx="1233853" cy="24266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2570AA-D79E-9048-A80A-56F0B7146940}"/>
              </a:ext>
            </a:extLst>
          </p:cNvPr>
          <p:cNvSpPr/>
          <p:nvPr userDrawn="1"/>
        </p:nvSpPr>
        <p:spPr>
          <a:xfrm>
            <a:off x="3402002" y="3865502"/>
            <a:ext cx="2090228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Création </a:t>
            </a:r>
            <a:r>
              <a:rPr lang="fr-FR" sz="1200" b="0" dirty="0">
                <a:solidFill>
                  <a:schemeClr val="bg1"/>
                </a:solidFill>
                <a:latin typeface="Grtsk Peta" pitchFamily="2" charset="77"/>
              </a:rPr>
              <a:t>de 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fr-FR" sz="1200" b="0" dirty="0">
                <a:solidFill>
                  <a:schemeClr val="bg1"/>
                </a:solidFill>
                <a:latin typeface="Grtsk Peta" pitchFamily="2" charset="77"/>
              </a:rPr>
              <a:t>1 000 dojos solidaires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DB3C4CD-CCD8-B84D-A8CD-D1B384786AB8}"/>
              </a:ext>
            </a:extLst>
          </p:cNvPr>
          <p:cNvCxnSpPr>
            <a:cxnSpLocks/>
          </p:cNvCxnSpPr>
          <p:nvPr userDrawn="1"/>
        </p:nvCxnSpPr>
        <p:spPr>
          <a:xfrm>
            <a:off x="2349910" y="3469031"/>
            <a:ext cx="74760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9878506-53F6-9149-ABCC-47D1C362C2B3}"/>
              </a:ext>
            </a:extLst>
          </p:cNvPr>
          <p:cNvSpPr/>
          <p:nvPr userDrawn="1"/>
        </p:nvSpPr>
        <p:spPr>
          <a:xfrm>
            <a:off x="3402001" y="3207152"/>
            <a:ext cx="2090229" cy="52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090095"/>
                </a:solidFill>
                <a:latin typeface="Grtsk Peta" pitchFamily="2" charset="77"/>
              </a:rPr>
              <a:t>1 000 DOJOS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B4F540-C1EF-BD42-9090-740038F980F3}"/>
              </a:ext>
            </a:extLst>
          </p:cNvPr>
          <p:cNvSpPr/>
          <p:nvPr userDrawn="1"/>
        </p:nvSpPr>
        <p:spPr>
          <a:xfrm>
            <a:off x="6501285" y="3207152"/>
            <a:ext cx="2090229" cy="52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090095"/>
                </a:solidFill>
                <a:latin typeface="Grtsk Peta" pitchFamily="2" charset="77"/>
              </a:rPr>
              <a:t>Itinéraires </a:t>
            </a:r>
          </a:p>
          <a:p>
            <a:pPr algn="ctr"/>
            <a:r>
              <a:rPr lang="fr-FR" sz="1600" b="1" dirty="0">
                <a:solidFill>
                  <a:srgbClr val="090095"/>
                </a:solidFill>
                <a:latin typeface="Grtsk Peta" pitchFamily="2" charset="77"/>
              </a:rPr>
              <a:t>des champions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E2CACA-58F8-174A-B7A3-E8B5E5C1BCCB}"/>
              </a:ext>
            </a:extLst>
          </p:cNvPr>
          <p:cNvSpPr/>
          <p:nvPr userDrawn="1"/>
        </p:nvSpPr>
        <p:spPr>
          <a:xfrm>
            <a:off x="6418053" y="3863317"/>
            <a:ext cx="2303758" cy="1148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rgbClr val="FFFFFF"/>
                </a:solidFill>
                <a:latin typeface="Grtsk Peta" pitchFamily="2" charset="77"/>
              </a:rPr>
              <a:t>Tournée sportive et citoyenne des champions français </a:t>
            </a:r>
            <a:r>
              <a:rPr lang="fr-FR" sz="1200" b="0" dirty="0">
                <a:solidFill>
                  <a:srgbClr val="FFFFFF"/>
                </a:solidFill>
                <a:latin typeface="Grtsk Peta" pitchFamily="2" charset="77"/>
              </a:rPr>
              <a:t>avec des événements sur 2 jours dans les villes étapes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C235BA-080B-9B49-BD25-8C305393C27C}"/>
              </a:ext>
            </a:extLst>
          </p:cNvPr>
          <p:cNvSpPr/>
          <p:nvPr userDrawn="1"/>
        </p:nvSpPr>
        <p:spPr>
          <a:xfrm>
            <a:off x="9600993" y="3859869"/>
            <a:ext cx="2090228" cy="91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Développement</a:t>
            </a:r>
            <a:r>
              <a:rPr lang="fr-FR" sz="1200" b="0" dirty="0">
                <a:solidFill>
                  <a:schemeClr val="bg1"/>
                </a:solidFill>
                <a:latin typeface="Grtsk Peta" pitchFamily="2" charset="77"/>
              </a:rPr>
              <a:t> de tout un univers de contenus et d'animations pour les enfants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225AEF-C61B-EA48-844D-609894165760}"/>
              </a:ext>
            </a:extLst>
          </p:cNvPr>
          <p:cNvSpPr/>
          <p:nvPr userDrawn="1"/>
        </p:nvSpPr>
        <p:spPr>
          <a:xfrm>
            <a:off x="3171965" y="2433771"/>
            <a:ext cx="2220525" cy="76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Grtsk Peta" pitchFamily="2" charset="77"/>
              </a:rPr>
              <a:t>OPÉRATIONS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9D0C0CE5-A8CD-D94F-BB3F-58C1C30421AA}"/>
              </a:ext>
            </a:extLst>
          </p:cNvPr>
          <p:cNvSpPr txBox="1"/>
          <p:nvPr userDrawn="1"/>
        </p:nvSpPr>
        <p:spPr>
          <a:xfrm>
            <a:off x="423367" y="635036"/>
            <a:ext cx="10038155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FÉDÉRATION DYNAMIQUE, INNOVANTE ET PROCHE DES TERRITOIRES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385E73-6F66-864E-94E2-5D911093E9CB}"/>
              </a:ext>
            </a:extLst>
          </p:cNvPr>
          <p:cNvSpPr/>
          <p:nvPr userDrawn="1"/>
        </p:nvSpPr>
        <p:spPr>
          <a:xfrm>
            <a:off x="-8467" y="-8467"/>
            <a:ext cx="152401" cy="228811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BF8E5C-BF4E-B34D-8F26-7E40F1797657}"/>
              </a:ext>
            </a:extLst>
          </p:cNvPr>
          <p:cNvSpPr/>
          <p:nvPr userDrawn="1"/>
        </p:nvSpPr>
        <p:spPr>
          <a:xfrm>
            <a:off x="-11283" y="4573057"/>
            <a:ext cx="152401" cy="228811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5A1115-437C-6343-BEF2-7F158963512D}"/>
              </a:ext>
            </a:extLst>
          </p:cNvPr>
          <p:cNvSpPr/>
          <p:nvPr userDrawn="1"/>
        </p:nvSpPr>
        <p:spPr>
          <a:xfrm>
            <a:off x="-11283" y="2281013"/>
            <a:ext cx="152401" cy="2288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303E6-53EC-F94F-A9CA-36BCF00498FC}"/>
              </a:ext>
            </a:extLst>
          </p:cNvPr>
          <p:cNvSpPr/>
          <p:nvPr userDrawn="1"/>
        </p:nvSpPr>
        <p:spPr>
          <a:xfrm>
            <a:off x="3402001" y="5188874"/>
            <a:ext cx="2090229" cy="281039"/>
          </a:xfrm>
          <a:prstGeom prst="rect">
            <a:avLst/>
          </a:prstGeom>
          <a:solidFill>
            <a:srgbClr val="BA9B6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www.1000dojos.fr</a:t>
            </a:r>
            <a:endParaRPr lang="fr-FR" sz="1200" b="0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CD6D03-1621-5C4E-9CB6-5D984DB7D71F}"/>
              </a:ext>
            </a:extLst>
          </p:cNvPr>
          <p:cNvSpPr/>
          <p:nvPr userDrawn="1"/>
        </p:nvSpPr>
        <p:spPr>
          <a:xfrm>
            <a:off x="6166768" y="5188874"/>
            <a:ext cx="2806328" cy="281039"/>
          </a:xfrm>
          <a:prstGeom prst="rect">
            <a:avLst/>
          </a:prstGeom>
          <a:solidFill>
            <a:srgbClr val="BA9B6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 err="1">
                <a:solidFill>
                  <a:schemeClr val="bg1"/>
                </a:solidFill>
                <a:latin typeface="Grtsk Peta" pitchFamily="2" charset="77"/>
              </a:rPr>
              <a:t>www.itinerairedeschampions.fr</a:t>
            </a:r>
            <a:endParaRPr lang="fr-FR" sz="1200" b="0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A8DCEC-E06B-584D-A337-FDE164518CE0}"/>
              </a:ext>
            </a:extLst>
          </p:cNvPr>
          <p:cNvSpPr/>
          <p:nvPr userDrawn="1"/>
        </p:nvSpPr>
        <p:spPr>
          <a:xfrm>
            <a:off x="9600993" y="5188874"/>
            <a:ext cx="2093729" cy="281039"/>
          </a:xfrm>
          <a:prstGeom prst="rect">
            <a:avLst/>
          </a:prstGeom>
          <a:solidFill>
            <a:srgbClr val="BA9B6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 err="1">
                <a:solidFill>
                  <a:schemeClr val="bg1"/>
                </a:solidFill>
                <a:latin typeface="Grtsk Peta" pitchFamily="2" charset="77"/>
              </a:rPr>
              <a:t>www.clubkodomo.fr</a:t>
            </a:r>
            <a:endParaRPr lang="fr-FR" sz="1200" b="0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026B3D-0786-8B4C-9E20-459A78875028}"/>
              </a:ext>
            </a:extLst>
          </p:cNvPr>
          <p:cNvSpPr/>
          <p:nvPr userDrawn="1"/>
        </p:nvSpPr>
        <p:spPr>
          <a:xfrm>
            <a:off x="9604493" y="3207152"/>
            <a:ext cx="2090229" cy="52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090095"/>
                </a:solidFill>
                <a:latin typeface="Grtsk Peta" pitchFamily="2" charset="77"/>
              </a:rPr>
              <a:t>Kodomo</a:t>
            </a:r>
            <a:endParaRPr lang="fr-FR" sz="1600" b="1" dirty="0">
              <a:solidFill>
                <a:srgbClr val="090095"/>
              </a:solidFill>
              <a:latin typeface="Grtsk Pe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81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5">
            <a:extLst>
              <a:ext uri="{FF2B5EF4-FFF2-40B4-BE49-F238E27FC236}">
                <a16:creationId xmlns:a16="http://schemas.microsoft.com/office/drawing/2014/main" id="{3FD14705-47A1-4AFF-92B5-5101B664C839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8158D94C-3AB1-4704-8467-D2E6813C4E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7C6BC2-BC31-46C3-9C79-5CA05205A2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1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>
            <a:extLst>
              <a:ext uri="{FF2B5EF4-FFF2-40B4-BE49-F238E27FC236}">
                <a16:creationId xmlns:a16="http://schemas.microsoft.com/office/drawing/2014/main" id="{EC44A6F9-384C-4E70-B5E1-48856AF8DA8C}"/>
              </a:ext>
            </a:extLst>
          </p:cNvPr>
          <p:cNvSpPr/>
          <p:nvPr userDrawn="1"/>
        </p:nvSpPr>
        <p:spPr>
          <a:xfrm>
            <a:off x="6096000" y="1639440"/>
            <a:ext cx="0" cy="4570200"/>
          </a:xfrm>
          <a:prstGeom prst="line">
            <a:avLst/>
          </a:prstGeom>
          <a:ln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PlaceHolder 6">
            <a:extLst>
              <a:ext uri="{FF2B5EF4-FFF2-40B4-BE49-F238E27FC236}">
                <a16:creationId xmlns:a16="http://schemas.microsoft.com/office/drawing/2014/main" id="{2F4C20CA-EA88-429C-8AC4-4409EACE7A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9964" y="1648799"/>
            <a:ext cx="5138647" cy="4560831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76320" lvl="0">
              <a:lnSpc>
                <a:spcPct val="115000"/>
              </a:lnSpc>
            </a:pPr>
            <a:r>
              <a:rPr lang="fr-FR" sz="1600" b="0" strike="noStrike" spc="-1">
                <a:solidFill>
                  <a:srgbClr val="090095"/>
                </a:solidFill>
                <a:latin typeface="Montserrat"/>
              </a:rPr>
              <a:t>Cliquez pour modifier les styles du texte du masque</a:t>
            </a:r>
          </a:p>
        </p:txBody>
      </p:sp>
      <p:sp>
        <p:nvSpPr>
          <p:cNvPr id="10" name="PlaceHolder 6">
            <a:extLst>
              <a:ext uri="{FF2B5EF4-FFF2-40B4-BE49-F238E27FC236}">
                <a16:creationId xmlns:a16="http://schemas.microsoft.com/office/drawing/2014/main" id="{DBEACB66-4E54-41D3-B7C4-C10F58A19DC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3390" y="1651937"/>
            <a:ext cx="5138647" cy="4560831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76320" lvl="0">
              <a:lnSpc>
                <a:spcPct val="115000"/>
              </a:lnSpc>
            </a:pPr>
            <a:r>
              <a:rPr lang="fr-FR" sz="1600" b="0" strike="noStrike" spc="-1">
                <a:solidFill>
                  <a:srgbClr val="090095"/>
                </a:solidFill>
                <a:latin typeface="Montserrat"/>
              </a:rPr>
              <a:t>Cliquez pour modifier les styles du texte du masque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0C1B409B-B69F-4340-9D66-3D825EFD36F0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47824073-4DD7-446F-82DF-64898B670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15AE355-6B51-47DB-91E4-F81EAFC4A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2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95ADCA58-54F8-4668-848F-4C540B7133B8}"/>
              </a:ext>
            </a:extLst>
          </p:cNvPr>
          <p:cNvSpPr/>
          <p:nvPr userDrawn="1"/>
        </p:nvSpPr>
        <p:spPr>
          <a:xfrm>
            <a:off x="412560" y="2011320"/>
            <a:ext cx="6041880" cy="3693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D8A3BDFB-D406-4DC1-8C73-85B02DBFE740}"/>
              </a:ext>
            </a:extLst>
          </p:cNvPr>
          <p:cNvSpPr/>
          <p:nvPr userDrawn="1"/>
        </p:nvSpPr>
        <p:spPr>
          <a:xfrm>
            <a:off x="412560" y="1708560"/>
            <a:ext cx="1521720" cy="528120"/>
          </a:xfrm>
          <a:custGeom>
            <a:avLst/>
            <a:gdLst/>
            <a:ahLst/>
            <a:cxnLst/>
            <a:rect l="l" t="t" r="r" b="b"/>
            <a:pathLst>
              <a:path w="1522253" h="528401">
                <a:moveTo>
                  <a:pt x="0" y="0"/>
                </a:moveTo>
                <a:lnTo>
                  <a:pt x="1350803" y="0"/>
                </a:lnTo>
                <a:lnTo>
                  <a:pt x="1522253" y="528401"/>
                </a:lnTo>
                <a:lnTo>
                  <a:pt x="0" y="528401"/>
                </a:lnTo>
                <a:lnTo>
                  <a:pt x="0" y="0"/>
                </a:lnTo>
                <a:close/>
              </a:path>
            </a:pathLst>
          </a:cu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CB859FDC-466F-494F-A7C7-6BFAE25B2997}"/>
              </a:ext>
            </a:extLst>
          </p:cNvPr>
          <p:cNvGrpSpPr/>
          <p:nvPr userDrawn="1"/>
        </p:nvGrpSpPr>
        <p:grpSpPr>
          <a:xfrm>
            <a:off x="7129440" y="2007000"/>
            <a:ext cx="4659120" cy="3693240"/>
            <a:chOff x="7129440" y="2007000"/>
            <a:chExt cx="4659120" cy="3693240"/>
          </a:xfrm>
        </p:grpSpPr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E2D30F69-6C87-4D73-A8F8-A9796A5FB0FA}"/>
                </a:ext>
              </a:extLst>
            </p:cNvPr>
            <p:cNvSpPr/>
            <p:nvPr/>
          </p:nvSpPr>
          <p:spPr>
            <a:xfrm>
              <a:off x="7129440" y="2007000"/>
              <a:ext cx="4659120" cy="3693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sx="102000" sy="102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" name="CustomShape 30">
              <a:extLst>
                <a:ext uri="{FF2B5EF4-FFF2-40B4-BE49-F238E27FC236}">
                  <a16:creationId xmlns:a16="http://schemas.microsoft.com/office/drawing/2014/main" id="{DBE9F283-E88E-448F-B1D8-F02973A104A5}"/>
                </a:ext>
              </a:extLst>
            </p:cNvPr>
            <p:cNvSpPr/>
            <p:nvPr/>
          </p:nvSpPr>
          <p:spPr>
            <a:xfrm>
              <a:off x="8400960" y="2659680"/>
              <a:ext cx="220824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fr-FR" sz="4000" b="0" strike="noStrike" spc="-1" dirty="0">
                <a:latin typeface="Arial"/>
              </a:endParaRPr>
            </a:p>
          </p:txBody>
        </p:sp>
        <p:sp>
          <p:nvSpPr>
            <p:cNvPr id="36" name="CustomShape 35">
              <a:extLst>
                <a:ext uri="{FF2B5EF4-FFF2-40B4-BE49-F238E27FC236}">
                  <a16:creationId xmlns:a16="http://schemas.microsoft.com/office/drawing/2014/main" id="{DA089BC7-CBFE-456D-A866-BBC1AFAC6F56}"/>
                </a:ext>
              </a:extLst>
            </p:cNvPr>
            <p:cNvSpPr/>
            <p:nvPr/>
          </p:nvSpPr>
          <p:spPr>
            <a:xfrm>
              <a:off x="8409600" y="4321440"/>
              <a:ext cx="220824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fr-FR" sz="4000" b="0" strike="noStrike" spc="-1" dirty="0">
                <a:latin typeface="Arial"/>
              </a:endParaRPr>
            </a:p>
          </p:txBody>
        </p:sp>
      </p:grpSp>
      <p:sp>
        <p:nvSpPr>
          <p:cNvPr id="42" name="CustomShape 37">
            <a:extLst>
              <a:ext uri="{FF2B5EF4-FFF2-40B4-BE49-F238E27FC236}">
                <a16:creationId xmlns:a16="http://schemas.microsoft.com/office/drawing/2014/main" id="{EF73BCA7-1524-403C-BE8B-BEDBE48DE5DC}"/>
              </a:ext>
            </a:extLst>
          </p:cNvPr>
          <p:cNvSpPr/>
          <p:nvPr userDrawn="1"/>
        </p:nvSpPr>
        <p:spPr>
          <a:xfrm>
            <a:off x="7115040" y="1703880"/>
            <a:ext cx="1521720" cy="528120"/>
          </a:xfrm>
          <a:custGeom>
            <a:avLst/>
            <a:gdLst/>
            <a:ahLst/>
            <a:cxnLst/>
            <a:rect l="l" t="t" r="r" b="b"/>
            <a:pathLst>
              <a:path w="1522253" h="528401">
                <a:moveTo>
                  <a:pt x="0" y="0"/>
                </a:moveTo>
                <a:lnTo>
                  <a:pt x="1350803" y="0"/>
                </a:lnTo>
                <a:lnTo>
                  <a:pt x="1522253" y="528401"/>
                </a:lnTo>
                <a:lnTo>
                  <a:pt x="0" y="52840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6E7CF9D3-505C-403D-A8F0-B877C37C39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1828978"/>
            <a:ext cx="1208088" cy="293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8" name="Espace réservé du texte 46">
            <a:extLst>
              <a:ext uri="{FF2B5EF4-FFF2-40B4-BE49-F238E27FC236}">
                <a16:creationId xmlns:a16="http://schemas.microsoft.com/office/drawing/2014/main" id="{4B0B704B-5C45-4AA3-8869-B1FA90D582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1512" y="1834623"/>
            <a:ext cx="1208088" cy="293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9" name="Line 5">
            <a:extLst>
              <a:ext uri="{FF2B5EF4-FFF2-40B4-BE49-F238E27FC236}">
                <a16:creationId xmlns:a16="http://schemas.microsoft.com/office/drawing/2014/main" id="{4B3DF992-9CEB-4047-84AB-1720073D45DC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Espace réservé du texte 10">
            <a:extLst>
              <a:ext uri="{FF2B5EF4-FFF2-40B4-BE49-F238E27FC236}">
                <a16:creationId xmlns:a16="http://schemas.microsoft.com/office/drawing/2014/main" id="{25725140-7D0B-453F-BCB3-45F8C3CE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51" name="Espace réservé du texte 14">
            <a:extLst>
              <a:ext uri="{FF2B5EF4-FFF2-40B4-BE49-F238E27FC236}">
                <a16:creationId xmlns:a16="http://schemas.microsoft.com/office/drawing/2014/main" id="{CE380123-3079-4C03-A082-7059C62081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6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700DA9-4234-4548-8B48-8D947D7F26EB}"/>
              </a:ext>
            </a:extLst>
          </p:cNvPr>
          <p:cNvSpPr/>
          <p:nvPr userDrawn="1"/>
        </p:nvSpPr>
        <p:spPr>
          <a:xfrm>
            <a:off x="160866" y="2587917"/>
            <a:ext cx="12039601" cy="2802317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7A319805-E166-4044-979C-2975D77A9A90}"/>
              </a:ext>
            </a:extLst>
          </p:cNvPr>
          <p:cNvSpPr/>
          <p:nvPr userDrawn="1"/>
        </p:nvSpPr>
        <p:spPr>
          <a:xfrm rot="20420377">
            <a:off x="-384725" y="1910836"/>
            <a:ext cx="3484520" cy="4186820"/>
          </a:xfrm>
          <a:custGeom>
            <a:avLst/>
            <a:gdLst>
              <a:gd name="connsiteX0" fmla="*/ 0 w 4171004"/>
              <a:gd name="connsiteY0" fmla="*/ 0 h 4684375"/>
              <a:gd name="connsiteX1" fmla="*/ 4171004 w 4171004"/>
              <a:gd name="connsiteY1" fmla="*/ 0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3813776 w 4171004"/>
              <a:gd name="connsiteY1" fmla="*/ 1530188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4288 w 4171004"/>
              <a:gd name="connsiteY3" fmla="*/ 2175500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851267 w 4171004"/>
              <a:gd name="connsiteY3" fmla="*/ 3472791 h 4684375"/>
              <a:gd name="connsiteX4" fmla="*/ 0 w 4171004"/>
              <a:gd name="connsiteY4" fmla="*/ 0 h 4684375"/>
              <a:gd name="connsiteX0" fmla="*/ 1196540 w 3319739"/>
              <a:gd name="connsiteY0" fmla="*/ 0 h 4671139"/>
              <a:gd name="connsiteX1" fmla="*/ 3262150 w 3319739"/>
              <a:gd name="connsiteY1" fmla="*/ 700365 h 4671139"/>
              <a:gd name="connsiteX2" fmla="*/ 3319739 w 3319739"/>
              <a:gd name="connsiteY2" fmla="*/ 4671139 h 4671139"/>
              <a:gd name="connsiteX3" fmla="*/ 2 w 3319739"/>
              <a:gd name="connsiteY3" fmla="*/ 3459555 h 4671139"/>
              <a:gd name="connsiteX4" fmla="*/ 1196540 w 3319739"/>
              <a:gd name="connsiteY4" fmla="*/ 0 h 4671139"/>
              <a:gd name="connsiteX0" fmla="*/ 1196541 w 3319740"/>
              <a:gd name="connsiteY0" fmla="*/ 0 h 4671139"/>
              <a:gd name="connsiteX1" fmla="*/ 3262151 w 3319740"/>
              <a:gd name="connsiteY1" fmla="*/ 700365 h 4671139"/>
              <a:gd name="connsiteX2" fmla="*/ 3319740 w 3319740"/>
              <a:gd name="connsiteY2" fmla="*/ 4671139 h 4671139"/>
              <a:gd name="connsiteX3" fmla="*/ 3 w 3319740"/>
              <a:gd name="connsiteY3" fmla="*/ 3459555 h 4671139"/>
              <a:gd name="connsiteX4" fmla="*/ 1196541 w 3319740"/>
              <a:gd name="connsiteY4" fmla="*/ 0 h 4671139"/>
              <a:gd name="connsiteX0" fmla="*/ 1196542 w 3319741"/>
              <a:gd name="connsiteY0" fmla="*/ 0 h 4671139"/>
              <a:gd name="connsiteX1" fmla="*/ 3262152 w 3319741"/>
              <a:gd name="connsiteY1" fmla="*/ 700365 h 4671139"/>
              <a:gd name="connsiteX2" fmla="*/ 3319741 w 3319741"/>
              <a:gd name="connsiteY2" fmla="*/ 4671139 h 4671139"/>
              <a:gd name="connsiteX3" fmla="*/ 4 w 3319741"/>
              <a:gd name="connsiteY3" fmla="*/ 3459555 h 4671139"/>
              <a:gd name="connsiteX4" fmla="*/ 1196542 w 3319741"/>
              <a:gd name="connsiteY4" fmla="*/ 0 h 4671139"/>
              <a:gd name="connsiteX0" fmla="*/ 1176544 w 3319741"/>
              <a:gd name="connsiteY0" fmla="*/ 0 h 4725650"/>
              <a:gd name="connsiteX1" fmla="*/ 3262152 w 3319741"/>
              <a:gd name="connsiteY1" fmla="*/ 754876 h 4725650"/>
              <a:gd name="connsiteX2" fmla="*/ 3319741 w 3319741"/>
              <a:gd name="connsiteY2" fmla="*/ 4725650 h 4725650"/>
              <a:gd name="connsiteX3" fmla="*/ 4 w 3319741"/>
              <a:gd name="connsiteY3" fmla="*/ 3514066 h 4725650"/>
              <a:gd name="connsiteX4" fmla="*/ 1176544 w 3319741"/>
              <a:gd name="connsiteY4" fmla="*/ 0 h 4725650"/>
              <a:gd name="connsiteX0" fmla="*/ 1146041 w 3319741"/>
              <a:gd name="connsiteY0" fmla="*/ 0 h 4728654"/>
              <a:gd name="connsiteX1" fmla="*/ 3262152 w 3319741"/>
              <a:gd name="connsiteY1" fmla="*/ 757880 h 4728654"/>
              <a:gd name="connsiteX2" fmla="*/ 3319741 w 3319741"/>
              <a:gd name="connsiteY2" fmla="*/ 4728654 h 4728654"/>
              <a:gd name="connsiteX3" fmla="*/ 4 w 3319741"/>
              <a:gd name="connsiteY3" fmla="*/ 3517070 h 4728654"/>
              <a:gd name="connsiteX4" fmla="*/ 1146041 w 3319741"/>
              <a:gd name="connsiteY4" fmla="*/ 0 h 4728654"/>
              <a:gd name="connsiteX0" fmla="*/ 1151597 w 3325297"/>
              <a:gd name="connsiteY0" fmla="*/ 0 h 4728654"/>
              <a:gd name="connsiteX1" fmla="*/ 3267708 w 3325297"/>
              <a:gd name="connsiteY1" fmla="*/ 757880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1151597 w 3325297"/>
              <a:gd name="connsiteY0" fmla="*/ 0 h 4728654"/>
              <a:gd name="connsiteX1" fmla="*/ 3277133 w 3325297"/>
              <a:gd name="connsiteY1" fmla="*/ 1416479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960509 w 3325304"/>
              <a:gd name="connsiteY0" fmla="*/ 0 h 4149589"/>
              <a:gd name="connsiteX1" fmla="*/ 3277140 w 3325304"/>
              <a:gd name="connsiteY1" fmla="*/ 837414 h 4149589"/>
              <a:gd name="connsiteX2" fmla="*/ 3325304 w 3325304"/>
              <a:gd name="connsiteY2" fmla="*/ 4149589 h 4149589"/>
              <a:gd name="connsiteX3" fmla="*/ 11 w 3325304"/>
              <a:gd name="connsiteY3" fmla="*/ 2962992 h 4149589"/>
              <a:gd name="connsiteX4" fmla="*/ 960509 w 3325304"/>
              <a:gd name="connsiteY4" fmla="*/ 0 h 4149589"/>
              <a:gd name="connsiteX0" fmla="*/ 936158 w 3325307"/>
              <a:gd name="connsiteY0" fmla="*/ 0 h 4090859"/>
              <a:gd name="connsiteX1" fmla="*/ 3277143 w 3325307"/>
              <a:gd name="connsiteY1" fmla="*/ 778684 h 4090859"/>
              <a:gd name="connsiteX2" fmla="*/ 3325307 w 3325307"/>
              <a:gd name="connsiteY2" fmla="*/ 4090859 h 4090859"/>
              <a:gd name="connsiteX3" fmla="*/ 14 w 3325307"/>
              <a:gd name="connsiteY3" fmla="*/ 2904262 h 4090859"/>
              <a:gd name="connsiteX4" fmla="*/ 936158 w 3325307"/>
              <a:gd name="connsiteY4" fmla="*/ 0 h 4090859"/>
              <a:gd name="connsiteX0" fmla="*/ 954317 w 3325306"/>
              <a:gd name="connsiteY0" fmla="*/ 0 h 4141688"/>
              <a:gd name="connsiteX1" fmla="*/ 3277142 w 3325306"/>
              <a:gd name="connsiteY1" fmla="*/ 829513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79488 w 3325306"/>
              <a:gd name="connsiteY1" fmla="*/ 860695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80133 w 3325306"/>
              <a:gd name="connsiteY1" fmla="*/ 830582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1313634 w 3684623"/>
              <a:gd name="connsiteY0" fmla="*/ 0 h 4141688"/>
              <a:gd name="connsiteX1" fmla="*/ 3639450 w 3684623"/>
              <a:gd name="connsiteY1" fmla="*/ 830582 h 4141688"/>
              <a:gd name="connsiteX2" fmla="*/ 3684623 w 3684623"/>
              <a:gd name="connsiteY2" fmla="*/ 4141688 h 4141688"/>
              <a:gd name="connsiteX3" fmla="*/ 3 w 3684623"/>
              <a:gd name="connsiteY3" fmla="*/ 2816492 h 4141688"/>
              <a:gd name="connsiteX4" fmla="*/ 1313634 w 3684623"/>
              <a:gd name="connsiteY4" fmla="*/ 0 h 4141688"/>
              <a:gd name="connsiteX0" fmla="*/ 1114596 w 3485585"/>
              <a:gd name="connsiteY0" fmla="*/ 0 h 4141688"/>
              <a:gd name="connsiteX1" fmla="*/ 3440412 w 3485585"/>
              <a:gd name="connsiteY1" fmla="*/ 830582 h 4141688"/>
              <a:gd name="connsiteX2" fmla="*/ 3485585 w 3485585"/>
              <a:gd name="connsiteY2" fmla="*/ 4141688 h 4141688"/>
              <a:gd name="connsiteX3" fmla="*/ 6 w 3485585"/>
              <a:gd name="connsiteY3" fmla="*/ 2901090 h 4141688"/>
              <a:gd name="connsiteX4" fmla="*/ 1114596 w 3485585"/>
              <a:gd name="connsiteY4" fmla="*/ 0 h 4141688"/>
              <a:gd name="connsiteX0" fmla="*/ 1114596 w 3484098"/>
              <a:gd name="connsiteY0" fmla="*/ 0 h 4070354"/>
              <a:gd name="connsiteX1" fmla="*/ 3440412 w 3484098"/>
              <a:gd name="connsiteY1" fmla="*/ 830582 h 4070354"/>
              <a:gd name="connsiteX2" fmla="*/ 3484098 w 3484098"/>
              <a:gd name="connsiteY2" fmla="*/ 4070354 h 4070354"/>
              <a:gd name="connsiteX3" fmla="*/ 6 w 3484098"/>
              <a:gd name="connsiteY3" fmla="*/ 2901090 h 4070354"/>
              <a:gd name="connsiteX4" fmla="*/ 1114596 w 3484098"/>
              <a:gd name="connsiteY4" fmla="*/ 0 h 4070354"/>
              <a:gd name="connsiteX0" fmla="*/ 1114596 w 3484517"/>
              <a:gd name="connsiteY0" fmla="*/ 0 h 4144677"/>
              <a:gd name="connsiteX1" fmla="*/ 3440412 w 3484517"/>
              <a:gd name="connsiteY1" fmla="*/ 830582 h 4144677"/>
              <a:gd name="connsiteX2" fmla="*/ 3484517 w 3484517"/>
              <a:gd name="connsiteY2" fmla="*/ 4144677 h 4144677"/>
              <a:gd name="connsiteX3" fmla="*/ 6 w 3484517"/>
              <a:gd name="connsiteY3" fmla="*/ 2901090 h 4144677"/>
              <a:gd name="connsiteX4" fmla="*/ 1114596 w 3484517"/>
              <a:gd name="connsiteY4" fmla="*/ 0 h 4144677"/>
              <a:gd name="connsiteX0" fmla="*/ 996641 w 3484520"/>
              <a:gd name="connsiteY0" fmla="*/ 0 h 4186820"/>
              <a:gd name="connsiteX1" fmla="*/ 3440415 w 3484520"/>
              <a:gd name="connsiteY1" fmla="*/ 872725 h 4186820"/>
              <a:gd name="connsiteX2" fmla="*/ 3484520 w 3484520"/>
              <a:gd name="connsiteY2" fmla="*/ 4186820 h 4186820"/>
              <a:gd name="connsiteX3" fmla="*/ 9 w 3484520"/>
              <a:gd name="connsiteY3" fmla="*/ 2943233 h 4186820"/>
              <a:gd name="connsiteX4" fmla="*/ 996641 w 3484520"/>
              <a:gd name="connsiteY4" fmla="*/ 0 h 418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520" h="4186820">
                <a:moveTo>
                  <a:pt x="996641" y="0"/>
                </a:moveTo>
                <a:lnTo>
                  <a:pt x="3440415" y="872725"/>
                </a:lnTo>
                <a:lnTo>
                  <a:pt x="3484520" y="4186820"/>
                </a:lnTo>
                <a:lnTo>
                  <a:pt x="9" y="2943233"/>
                </a:lnTo>
                <a:cubicBezTo>
                  <a:pt x="-1420" y="2218066"/>
                  <a:pt x="163243" y="2487335"/>
                  <a:pt x="996641" y="0"/>
                </a:cubicBez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452056E-26EC-AE47-855C-4A6F0998A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4538" y="2946235"/>
            <a:ext cx="2202843" cy="2097403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DB670D81-0F14-FE42-95F2-0982BF1A9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313" y="2945331"/>
            <a:ext cx="2202843" cy="2097403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B9993074-28DB-6347-BB13-EE82E8CCA8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12088" y="2945331"/>
            <a:ext cx="2202843" cy="2097403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68D2A1C9-2A87-40AF-94C4-5DFCF89C3C5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2AD5A938-BB32-4DF2-BA57-6E25D21A06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9FA48C7A-EBBD-4C15-A1E0-B3CAED543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0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e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2">
            <a:extLst>
              <a:ext uri="{FF2B5EF4-FFF2-40B4-BE49-F238E27FC236}">
                <a16:creationId xmlns:a16="http://schemas.microsoft.com/office/drawing/2014/main" id="{55EDD46C-42E1-4A0A-AD2F-F5B37B247734}"/>
              </a:ext>
            </a:extLst>
          </p:cNvPr>
          <p:cNvSpPr/>
          <p:nvPr userDrawn="1"/>
        </p:nvSpPr>
        <p:spPr>
          <a:xfrm>
            <a:off x="0" y="2588040"/>
            <a:ext cx="12200040" cy="2801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31ABF396-05CE-41FC-A2D0-26CB39E5448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AA567EEF-871A-43C2-B627-3F0239D2B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FF52C885-1329-463F-A85D-E48E78211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5EB9AC-2180-445A-967A-EA48C8DBC1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667" y="2959100"/>
            <a:ext cx="2028825" cy="213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2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5">
            <a:extLst>
              <a:ext uri="{FF2B5EF4-FFF2-40B4-BE49-F238E27FC236}">
                <a16:creationId xmlns:a16="http://schemas.microsoft.com/office/drawing/2014/main" id="{897A8F60-9138-4F39-8849-6F7A8DE086ED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2949CF74-442C-4FE6-AE06-8B63F3A9E1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F468B1C9-EE69-4B2C-A5F2-DB905EB06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3881070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47" name="Line 1">
            <a:extLst>
              <a:ext uri="{FF2B5EF4-FFF2-40B4-BE49-F238E27FC236}">
                <a16:creationId xmlns:a16="http://schemas.microsoft.com/office/drawing/2014/main" id="{1696E4F7-CA0E-4B04-952D-CD3E4CF2B71C}"/>
              </a:ext>
            </a:extLst>
          </p:cNvPr>
          <p:cNvSpPr/>
          <p:nvPr userDrawn="1"/>
        </p:nvSpPr>
        <p:spPr>
          <a:xfrm>
            <a:off x="4836960" y="-74520"/>
            <a:ext cx="0" cy="6730200"/>
          </a:xfrm>
          <a:prstGeom prst="line">
            <a:avLst/>
          </a:prstGeom>
          <a:ln w="316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2895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833FC38E-CCC0-435B-94EC-EE892C2153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Google Shape;877;p51">
            <a:extLst>
              <a:ext uri="{FF2B5EF4-FFF2-40B4-BE49-F238E27FC236}">
                <a16:creationId xmlns:a16="http://schemas.microsoft.com/office/drawing/2014/main" id="{5DB9E9D6-5341-F945-8E22-099606B35ADC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C1B83BBF-99A1-47A2-9878-A46AE625199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0C7D337-AA90-482E-82DE-2FDA1ADE4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9EEACC5B-BB21-4024-8E0A-23E93880ED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9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0E7093F6-9F91-4D99-A81D-E3C2341E3910}"/>
              </a:ext>
            </a:extLst>
          </p:cNvPr>
          <p:cNvSpPr/>
          <p:nvPr userDrawn="1"/>
        </p:nvSpPr>
        <p:spPr>
          <a:xfrm>
            <a:off x="-69480" y="6679080"/>
            <a:ext cx="12304440" cy="17856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BFB87C-B5E9-4E30-821D-7ED2884F829E}"/>
              </a:ext>
            </a:extLst>
          </p:cNvPr>
          <p:cNvPicPr/>
          <p:nvPr userDrawn="1"/>
        </p:nvPicPr>
        <p:blipFill>
          <a:blip r:embed="rId17"/>
          <a:stretch/>
        </p:blipFill>
        <p:spPr>
          <a:xfrm>
            <a:off x="10309320" y="122400"/>
            <a:ext cx="1757520" cy="896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15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825" r:id="rId2"/>
    <p:sldLayoutId id="2147483820" r:id="rId3"/>
    <p:sldLayoutId id="2147483824" r:id="rId4"/>
    <p:sldLayoutId id="2147483822" r:id="rId5"/>
    <p:sldLayoutId id="2147483785" r:id="rId6"/>
    <p:sldLayoutId id="2147483823" r:id="rId7"/>
    <p:sldLayoutId id="2147483821" r:id="rId8"/>
    <p:sldLayoutId id="2147483760" r:id="rId9"/>
    <p:sldLayoutId id="2147483801" r:id="rId10"/>
    <p:sldLayoutId id="2147483802" r:id="rId11"/>
    <p:sldLayoutId id="2147483815" r:id="rId12"/>
    <p:sldLayoutId id="2147483803" r:id="rId13"/>
    <p:sldLayoutId id="2147483783" r:id="rId14"/>
    <p:sldLayoutId id="214748381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421B283-15FC-3B44-AB40-9D20C69EF0DD}"/>
              </a:ext>
            </a:extLst>
          </p:cNvPr>
          <p:cNvSpPr/>
          <p:nvPr userDrawn="1"/>
        </p:nvSpPr>
        <p:spPr>
          <a:xfrm>
            <a:off x="-69574" y="6679095"/>
            <a:ext cx="12304643" cy="26203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35D7C-C0E0-EC47-94B3-248603581399}"/>
              </a:ext>
            </a:extLst>
          </p:cNvPr>
          <p:cNvSpPr/>
          <p:nvPr userDrawn="1"/>
        </p:nvSpPr>
        <p:spPr>
          <a:xfrm>
            <a:off x="-8467" y="-8468"/>
            <a:ext cx="149585" cy="2288119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1768E19-F5E7-564D-9446-0BBA863191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285" y="132869"/>
            <a:ext cx="898819" cy="4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4BDAE3-DDC5-F74C-80B7-A5BA964CE40D}"/>
              </a:ext>
            </a:extLst>
          </p:cNvPr>
          <p:cNvSpPr/>
          <p:nvPr userDrawn="1"/>
        </p:nvSpPr>
        <p:spPr>
          <a:xfrm>
            <a:off x="-11282" y="4653006"/>
            <a:ext cx="149586" cy="2288119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9828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ln>
            <a:noFill/>
          </a:ln>
          <a:solidFill>
            <a:srgbClr val="FF0000"/>
          </a:solidFill>
          <a:latin typeface="Avenir Black" panose="02000503020000020003" pitchFamily="2" charset="0"/>
          <a:ea typeface="+mj-ea"/>
          <a:cs typeface="Calibri" panose="020F0502020204030204" pitchFamily="34" charset="0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36.sv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0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B0614F-2027-471B-BECA-98F20B31B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/>
        </p:blipFill>
        <p:spPr>
          <a:xfrm>
            <a:off x="-1" y="-304800"/>
            <a:ext cx="12192001" cy="6872790"/>
          </a:xfrm>
          <a:prstGeom prst="rect">
            <a:avLst/>
          </a:prstGeom>
        </p:spPr>
      </p:pic>
      <p:pic>
        <p:nvPicPr>
          <p:cNvPr id="807" name="Picture 2"/>
          <p:cNvPicPr/>
          <p:nvPr/>
        </p:nvPicPr>
        <p:blipFill>
          <a:blip r:embed="rId3"/>
          <a:stretch/>
        </p:blipFill>
        <p:spPr>
          <a:xfrm>
            <a:off x="10237680" y="122400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B47118-8A49-4603-8E51-8DC5E1D2576C}"/>
              </a:ext>
            </a:extLst>
          </p:cNvPr>
          <p:cNvSpPr/>
          <p:nvPr/>
        </p:nvSpPr>
        <p:spPr>
          <a:xfrm>
            <a:off x="1656736" y="2723609"/>
            <a:ext cx="9114504" cy="2030287"/>
          </a:xfrm>
          <a:prstGeom prst="rect">
            <a:avLst/>
          </a:prstGeom>
          <a:solidFill>
            <a:srgbClr val="0A0096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AD57A96-5B28-4931-9888-E029D2959126}"/>
              </a:ext>
            </a:extLst>
          </p:cNvPr>
          <p:cNvSpPr txBox="1">
            <a:spLocks/>
          </p:cNvSpPr>
          <p:nvPr/>
        </p:nvSpPr>
        <p:spPr>
          <a:xfrm>
            <a:off x="1882816" y="2999420"/>
            <a:ext cx="8426369" cy="597913"/>
          </a:xfrm>
          <a:prstGeom prst="rect">
            <a:avLst/>
          </a:prstGeom>
          <a:noFill/>
        </p:spPr>
        <p:txBody>
          <a:bodyPr lIns="91440" tIns="45720" rIns="91440" bIns="4572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Montserrat"/>
              </a:rPr>
              <a:t>Nouvelles formes d’animation</a:t>
            </a:r>
          </a:p>
          <a:p>
            <a:r>
              <a:rPr lang="fr-FR" sz="4000" dirty="0">
                <a:latin typeface="Montserrat"/>
              </a:rPr>
              <a:t>Une expérience en Côte d’Or (21)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936221-FD52-4320-AAFE-FF552855C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GRANDS PRINCIPES</a:t>
            </a:r>
            <a:endParaRPr lang="en-US" dirty="0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35E556E-C06D-4806-9FA9-721B474B423E}"/>
              </a:ext>
            </a:extLst>
          </p:cNvPr>
          <p:cNvSpPr/>
          <p:nvPr/>
        </p:nvSpPr>
        <p:spPr>
          <a:xfrm>
            <a:off x="0" y="1028520"/>
            <a:ext cx="12192000" cy="118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8000" b="1" spc="-1" dirty="0">
                <a:solidFill>
                  <a:srgbClr val="0A0096"/>
                </a:solidFill>
                <a:latin typeface="Montserrat"/>
              </a:rPr>
              <a:t>1</a:t>
            </a:r>
            <a:endParaRPr lang="fr-FR" sz="8000" b="0" strike="noStrike" spc="-1" dirty="0">
              <a:latin typeface="Arial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3DEE52F7-A426-4477-A31B-A9E7D072028D}"/>
              </a:ext>
            </a:extLst>
          </p:cNvPr>
          <p:cNvSpPr/>
          <p:nvPr/>
        </p:nvSpPr>
        <p:spPr>
          <a:xfrm>
            <a:off x="5789880" y="222876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1652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texte, personne, judo&#10;&#10;Description générée automatiquement">
            <a:extLst>
              <a:ext uri="{FF2B5EF4-FFF2-40B4-BE49-F238E27FC236}">
                <a16:creationId xmlns:a16="http://schemas.microsoft.com/office/drawing/2014/main" id="{D8916DB9-33A1-4B05-9DD7-470C7D805C4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r="28253"/>
          <a:stretch>
            <a:fillRect/>
          </a:stretch>
        </p:blipFill>
        <p:spPr>
          <a:xfrm>
            <a:off x="7945637" y="-1"/>
            <a:ext cx="4246362" cy="6683099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15D6B6-DF38-4FF5-B833-2B16B5D167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7163" y="248505"/>
            <a:ext cx="7236695" cy="297680"/>
          </a:xfrm>
        </p:spPr>
        <p:txBody>
          <a:bodyPr/>
          <a:lstStyle/>
          <a:p>
            <a:r>
              <a:rPr lang="fr-FR" i="1" dirty="0"/>
              <a:t>« Regrouper les clubs en proximité sous l’impulsion du comité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A7F62A-1039-4390-B839-462C2A6BA6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667" y="656127"/>
            <a:ext cx="6647010" cy="609966"/>
          </a:xfrm>
        </p:spPr>
        <p:txBody>
          <a:bodyPr/>
          <a:lstStyle/>
          <a:p>
            <a:r>
              <a:rPr lang="fr-FR" dirty="0"/>
              <a:t>Un format par équipes de clubs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359A3DC-4944-456F-8C7F-0D5507A36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484" y="1266093"/>
            <a:ext cx="700329" cy="700329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334EA188-6E2F-43FD-9D80-F489A0D2E13A}"/>
              </a:ext>
            </a:extLst>
          </p:cNvPr>
          <p:cNvSpPr/>
          <p:nvPr/>
        </p:nvSpPr>
        <p:spPr>
          <a:xfrm>
            <a:off x="1091600" y="1376035"/>
            <a:ext cx="6469814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Rencontre mixte par équipes de clubs « poussins » suivi d’un entraînement collectif « jeune et adulte »</a:t>
            </a:r>
          </a:p>
          <a:p>
            <a:pPr marL="101520">
              <a:lnSpc>
                <a:spcPct val="115000"/>
              </a:lnSpc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Rencontre qui allie la dimension technique, culturelle et</a:t>
            </a: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l’opposition sous forme de combats arbitrés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2A534207-EF81-4C8E-88FE-D14D007C5D53}"/>
              </a:ext>
            </a:extLst>
          </p:cNvPr>
          <p:cNvSpPr/>
          <p:nvPr/>
        </p:nvSpPr>
        <p:spPr>
          <a:xfrm>
            <a:off x="1022247" y="1394139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24B9CF87-857A-4684-9EA7-BD73ABA0D948}"/>
              </a:ext>
            </a:extLst>
          </p:cNvPr>
          <p:cNvSpPr/>
          <p:nvPr/>
        </p:nvSpPr>
        <p:spPr>
          <a:xfrm>
            <a:off x="1028352" y="2640869"/>
            <a:ext cx="6826074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Format court les vendredis soir qui regroupe 4 clubs de proximités 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b="0" strike="noStrike" spc="-1" dirty="0">
                <a:latin typeface="Montserrat" panose="00000500000000000000" pitchFamily="2" charset="0"/>
                <a:cs typeface="Calibri"/>
              </a:rPr>
              <a:t>Regrouper les clubs sur des créneaux existants avant chaque début de vacances </a:t>
            </a:r>
          </a:p>
        </p:txBody>
      </p:sp>
      <p:pic>
        <p:nvPicPr>
          <p:cNvPr id="14" name="Graphique 38">
            <a:extLst>
              <a:ext uri="{FF2B5EF4-FFF2-40B4-BE49-F238E27FC236}">
                <a16:creationId xmlns:a16="http://schemas.microsoft.com/office/drawing/2014/main" id="{1A4A2B86-6700-427E-AAF9-C5B1B3A0EA1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10088" y="3845276"/>
            <a:ext cx="609120" cy="575194"/>
          </a:xfrm>
          <a:prstGeom prst="rect">
            <a:avLst/>
          </a:prstGeom>
          <a:ln>
            <a:noFill/>
          </a:ln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0CCA559A-C724-46A5-823E-87A9477DF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323" y="2686330"/>
            <a:ext cx="457200" cy="457200"/>
          </a:xfrm>
          <a:prstGeom prst="rect">
            <a:avLst/>
          </a:prstGeom>
        </p:spPr>
      </p:pic>
      <p:sp>
        <p:nvSpPr>
          <p:cNvPr id="16" name="CustomShape 1">
            <a:extLst>
              <a:ext uri="{FF2B5EF4-FFF2-40B4-BE49-F238E27FC236}">
                <a16:creationId xmlns:a16="http://schemas.microsoft.com/office/drawing/2014/main" id="{29D3074B-B98F-4F0F-916D-85E3ABCC4514}"/>
              </a:ext>
            </a:extLst>
          </p:cNvPr>
          <p:cNvSpPr/>
          <p:nvPr/>
        </p:nvSpPr>
        <p:spPr>
          <a:xfrm>
            <a:off x="1089806" y="3905703"/>
            <a:ext cx="670316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Système de tournus des clubs d’accueil avant chaque période scolaire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ea typeface="Inria Sans"/>
                <a:cs typeface="Calibri"/>
              </a:rPr>
              <a:t>Action réalisée au sein du club d’accueil ou en amont d’une manifestation d’envergure organisée le week-end sur le club d’accueil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63740B35-9087-4FCF-8F04-811CD6F9BB1D}"/>
              </a:ext>
            </a:extLst>
          </p:cNvPr>
          <p:cNvSpPr/>
          <p:nvPr/>
        </p:nvSpPr>
        <p:spPr>
          <a:xfrm>
            <a:off x="1119048" y="5182508"/>
            <a:ext cx="6441629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Organisation et format d’animation coordonnés par le CTF et les enseignants des clubs participants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Implication des acteurs des clubs pour l’accueil, l’encadrement et la formation à l’arbitrage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173C5B2A-80EE-4A78-A418-C35822BC111E}"/>
              </a:ext>
            </a:extLst>
          </p:cNvPr>
          <p:cNvSpPr/>
          <p:nvPr/>
        </p:nvSpPr>
        <p:spPr>
          <a:xfrm>
            <a:off x="1017023" y="2571872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D4C56B4B-4B33-4457-A946-E57BA980EC63}"/>
              </a:ext>
            </a:extLst>
          </p:cNvPr>
          <p:cNvSpPr/>
          <p:nvPr/>
        </p:nvSpPr>
        <p:spPr>
          <a:xfrm>
            <a:off x="1001659" y="3854982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CFD6E106-7D1B-4F5D-9DA9-F1D34E866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0096" y="5254991"/>
            <a:ext cx="457200" cy="457200"/>
          </a:xfrm>
          <a:prstGeom prst="rect">
            <a:avLst/>
          </a:prstGeom>
        </p:spPr>
      </p:pic>
      <p:sp>
        <p:nvSpPr>
          <p:cNvPr id="23" name="Line 5">
            <a:extLst>
              <a:ext uri="{FF2B5EF4-FFF2-40B4-BE49-F238E27FC236}">
                <a16:creationId xmlns:a16="http://schemas.microsoft.com/office/drawing/2014/main" id="{8D0A253C-168A-4E23-85DA-B6C50B4A39C8}"/>
              </a:ext>
            </a:extLst>
          </p:cNvPr>
          <p:cNvSpPr/>
          <p:nvPr/>
        </p:nvSpPr>
        <p:spPr>
          <a:xfrm>
            <a:off x="1001659" y="5113511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06114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936221-FD52-4320-AAFE-FF552855C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FORMAT</a:t>
            </a:r>
            <a:endParaRPr lang="en-US" dirty="0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35E556E-C06D-4806-9FA9-721B474B423E}"/>
              </a:ext>
            </a:extLst>
          </p:cNvPr>
          <p:cNvSpPr/>
          <p:nvPr/>
        </p:nvSpPr>
        <p:spPr>
          <a:xfrm>
            <a:off x="0" y="1028520"/>
            <a:ext cx="12192000" cy="118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8000" b="1" spc="-1" dirty="0">
                <a:solidFill>
                  <a:srgbClr val="0A0096"/>
                </a:solidFill>
                <a:latin typeface="Montserrat"/>
              </a:rPr>
              <a:t>2</a:t>
            </a:r>
            <a:endParaRPr lang="fr-FR" sz="8000" b="0" strike="noStrike" spc="-1" dirty="0">
              <a:latin typeface="Arial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3DEE52F7-A426-4477-A31B-A9E7D072028D}"/>
              </a:ext>
            </a:extLst>
          </p:cNvPr>
          <p:cNvSpPr/>
          <p:nvPr/>
        </p:nvSpPr>
        <p:spPr>
          <a:xfrm>
            <a:off x="5789880" y="222876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3533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0E374CF-8A7E-40A9-9364-E12635E11B5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r="12444"/>
          <a:stretch/>
        </p:blipFill>
        <p:spPr>
          <a:xfrm>
            <a:off x="6307603" y="1266094"/>
            <a:ext cx="5561099" cy="4935780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43B1EA4-E119-7C3A-A1A8-57E877BCF3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163" y="248505"/>
            <a:ext cx="3981450" cy="215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2B51304-F4DE-6C65-E80C-981ABA28F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667" y="656127"/>
            <a:ext cx="8066088" cy="609966"/>
          </a:xfrm>
        </p:spPr>
        <p:txBody>
          <a:bodyPr/>
          <a:lstStyle/>
          <a:p>
            <a:r>
              <a:rPr lang="en-US" dirty="0"/>
              <a:t>LE FORMAT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80A707C-3ACB-4556-8670-72742A4C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09" y="1266093"/>
            <a:ext cx="609600" cy="609600"/>
          </a:xfrm>
          <a:prstGeom prst="rect">
            <a:avLst/>
          </a:prstGeom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C669B8CB-E377-48D7-BD79-0FFF26FB5A8A}"/>
              </a:ext>
            </a:extLst>
          </p:cNvPr>
          <p:cNvSpPr/>
          <p:nvPr/>
        </p:nvSpPr>
        <p:spPr>
          <a:xfrm flipH="1">
            <a:off x="724141" y="1257825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FAE68F5-68A8-44FD-9FA0-B704105B0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15" y="2245437"/>
            <a:ext cx="609600" cy="609600"/>
          </a:xfrm>
          <a:prstGeom prst="rect">
            <a:avLst/>
          </a:prstGeom>
        </p:spPr>
      </p:pic>
      <p:sp>
        <p:nvSpPr>
          <p:cNvPr id="19" name="CustomShape 1">
            <a:extLst>
              <a:ext uri="{FF2B5EF4-FFF2-40B4-BE49-F238E27FC236}">
                <a16:creationId xmlns:a16="http://schemas.microsoft.com/office/drawing/2014/main" id="{E62F98F6-DD4F-43BA-BB3C-4A24A7F45EBD}"/>
              </a:ext>
            </a:extLst>
          </p:cNvPr>
          <p:cNvSpPr/>
          <p:nvPr/>
        </p:nvSpPr>
        <p:spPr>
          <a:xfrm>
            <a:off x="761816" y="1263057"/>
            <a:ext cx="5257610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Echauffement collectif avec un thème technique en lien avec la catégorie d’âge</a:t>
            </a:r>
          </a:p>
          <a:p>
            <a:pPr marL="101520">
              <a:lnSpc>
                <a:spcPct val="115000"/>
              </a:lnSpc>
            </a:pPr>
            <a:r>
              <a:rPr lang="fr-FR" sz="1400" i="1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18h00 – 18h45</a:t>
            </a:r>
            <a:endParaRPr lang="fr-FR" sz="1400" i="1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0385CCA6-4F7E-4943-B234-1956D1BBAC89}"/>
              </a:ext>
            </a:extLst>
          </p:cNvPr>
          <p:cNvSpPr/>
          <p:nvPr/>
        </p:nvSpPr>
        <p:spPr>
          <a:xfrm>
            <a:off x="806864" y="4578835"/>
            <a:ext cx="481758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Pot de l’amitié et remise des récompenses en présence des parents</a:t>
            </a:r>
          </a:p>
          <a:p>
            <a:pPr marL="101520">
              <a:lnSpc>
                <a:spcPct val="115000"/>
              </a:lnSpc>
            </a:pPr>
            <a:r>
              <a:rPr lang="fr-FR" sz="1400" i="1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19h45 – 20h00</a:t>
            </a:r>
            <a:endParaRPr lang="fr-FR" sz="1400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E411B530-D9AB-4803-97CF-90C7D0D64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87" y="4555817"/>
            <a:ext cx="457200" cy="457200"/>
          </a:xfrm>
          <a:prstGeom prst="rect">
            <a:avLst/>
          </a:prstGeom>
        </p:spPr>
      </p:pic>
      <p:sp>
        <p:nvSpPr>
          <p:cNvPr id="24" name="CustomShape 1">
            <a:extLst>
              <a:ext uri="{FF2B5EF4-FFF2-40B4-BE49-F238E27FC236}">
                <a16:creationId xmlns:a16="http://schemas.microsoft.com/office/drawing/2014/main" id="{9E4D36C5-3CBD-4C87-A2BD-61F0FC1DF2DA}"/>
              </a:ext>
            </a:extLst>
          </p:cNvPr>
          <p:cNvSpPr/>
          <p:nvPr/>
        </p:nvSpPr>
        <p:spPr>
          <a:xfrm>
            <a:off x="761816" y="2291197"/>
            <a:ext cx="481758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Rencontre par équipes « poussins » : 2 challenges dissociés (équipes mixtes de 8 enfants)</a:t>
            </a:r>
          </a:p>
          <a:p>
            <a:pPr marL="101520">
              <a:lnSpc>
                <a:spcPct val="115000"/>
              </a:lnSpc>
            </a:pPr>
            <a:r>
              <a:rPr lang="fr-FR" sz="1400" i="1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18h45 – 19h45</a:t>
            </a:r>
            <a:endParaRPr lang="fr-FR" sz="1400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2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Challenge Technique par équipes </a:t>
            </a: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: 1 technique en Nage-</a:t>
            </a:r>
            <a:r>
              <a:rPr lang="fr-FR" sz="1200" spc="-1" dirty="0" err="1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Waza</a:t>
            </a: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 et 1 technique en Ne-</a:t>
            </a:r>
            <a:r>
              <a:rPr lang="fr-FR" sz="1200" spc="-1" dirty="0" err="1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Waza</a:t>
            </a: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 tirées au sort selon le niveau de grade. (nomenclature japonaise)</a:t>
            </a:r>
          </a:p>
          <a:p>
            <a:pPr marL="101520">
              <a:lnSpc>
                <a:spcPct val="115000"/>
              </a:lnSpc>
            </a:pPr>
            <a:r>
              <a:rPr lang="fr-FR" sz="12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1 point </a:t>
            </a: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pour chaque technique bien réalisée pour son équipe</a:t>
            </a:r>
            <a:endParaRPr lang="fr-FR" sz="12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2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Challenge combats arbitrés : </a:t>
            </a: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Combat arbitré de 1’30 par catégories de poids. 1 point</a:t>
            </a: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EFB3EFF1-A270-464C-961E-D36F44DA3B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1750" y="5851709"/>
            <a:ext cx="700329" cy="700329"/>
          </a:xfrm>
          <a:prstGeom prst="rect">
            <a:avLst/>
          </a:prstGeom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080146DC-2D57-47D6-AD24-64AB5D3D38A6}"/>
              </a:ext>
            </a:extLst>
          </p:cNvPr>
          <p:cNvSpPr/>
          <p:nvPr/>
        </p:nvSpPr>
        <p:spPr>
          <a:xfrm flipH="1">
            <a:off x="713529" y="2255420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5F2285B5-E974-49B4-92C9-1EB30D0E34FE}"/>
              </a:ext>
            </a:extLst>
          </p:cNvPr>
          <p:cNvSpPr/>
          <p:nvPr/>
        </p:nvSpPr>
        <p:spPr>
          <a:xfrm flipH="1">
            <a:off x="699656" y="4517963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147BC4BF-B76B-43F8-BC61-4E0C1C67087A}"/>
              </a:ext>
            </a:extLst>
          </p:cNvPr>
          <p:cNvSpPr/>
          <p:nvPr/>
        </p:nvSpPr>
        <p:spPr>
          <a:xfrm flipH="1">
            <a:off x="724141" y="5970439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1">
            <a:extLst>
              <a:ext uri="{FF2B5EF4-FFF2-40B4-BE49-F238E27FC236}">
                <a16:creationId xmlns:a16="http://schemas.microsoft.com/office/drawing/2014/main" id="{EE5CEF44-BBAA-4AFE-B3B8-5B37CB9A3623}"/>
              </a:ext>
            </a:extLst>
          </p:cNvPr>
          <p:cNvSpPr/>
          <p:nvPr/>
        </p:nvSpPr>
        <p:spPr>
          <a:xfrm>
            <a:off x="846193" y="5768538"/>
            <a:ext cx="481758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Entraînement collectif jeunes et adultes regroupant les 4 clubs suivi d’un pot</a:t>
            </a:r>
          </a:p>
          <a:p>
            <a:pPr marL="101520">
              <a:lnSpc>
                <a:spcPct val="115000"/>
              </a:lnSpc>
            </a:pPr>
            <a:r>
              <a:rPr lang="fr-FR" sz="1400" i="1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20h00 – 22h00</a:t>
            </a:r>
            <a:endParaRPr lang="fr-FR" sz="1400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27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06B593A-02BE-41DE-90DE-78C249B86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AVANTAGES</a:t>
            </a:r>
          </a:p>
        </p:txBody>
      </p:sp>
    </p:spTree>
    <p:extLst>
      <p:ext uri="{BB962C8B-B14F-4D97-AF65-F5344CB8AC3E}">
        <p14:creationId xmlns:p14="http://schemas.microsoft.com/office/powerpoint/2010/main" val="33973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9CE37D-C2F9-49F3-9783-62719C74F8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7162" y="248505"/>
            <a:ext cx="8185509" cy="279576"/>
          </a:xfrm>
        </p:spPr>
        <p:txBody>
          <a:bodyPr/>
          <a:lstStyle/>
          <a:p>
            <a:r>
              <a:rPr lang="fr-FR" i="1" dirty="0"/>
              <a:t>« Une animation club qui guide vers un objectif récurrent sur la saison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5995A3-CA22-4018-92CC-EB1B9B13B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0692" y="656127"/>
            <a:ext cx="8829501" cy="609966"/>
          </a:xfrm>
        </p:spPr>
        <p:txBody>
          <a:bodyPr/>
          <a:lstStyle/>
          <a:p>
            <a:r>
              <a:rPr lang="fr-FR" dirty="0"/>
              <a:t>LES AVANTAGES ET LES PERSPECTIVES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8508F490-9287-4708-9518-400481F83EE5}"/>
              </a:ext>
            </a:extLst>
          </p:cNvPr>
          <p:cNvSpPr/>
          <p:nvPr/>
        </p:nvSpPr>
        <p:spPr>
          <a:xfrm>
            <a:off x="870375" y="1303126"/>
            <a:ext cx="5702490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Renforcer la convivialité et l’esprit de cohésion club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Rencontre qui allie la dimension technique, culturelle,</a:t>
            </a: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 </a:t>
            </a: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l’opposition et la convivialité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Esprit d’équipe 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14" name="Image 13" descr="Une image contenant personne, intérieur, plancher, judo&#10;&#10;Description générée automatiquement">
            <a:extLst>
              <a:ext uri="{FF2B5EF4-FFF2-40B4-BE49-F238E27FC236}">
                <a16:creationId xmlns:a16="http://schemas.microsoft.com/office/drawing/2014/main" id="{5D62EEBE-84A5-4FF3-ADA2-F74A5E8ED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92" y="1855737"/>
            <a:ext cx="4319463" cy="2879641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99FAF96-F8E4-49DA-B66E-52FBC32E6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127" y="1323127"/>
            <a:ext cx="457200" cy="457200"/>
          </a:xfrm>
          <a:prstGeom prst="rect">
            <a:avLst/>
          </a:prstGeom>
        </p:spPr>
      </p:pic>
      <p:sp>
        <p:nvSpPr>
          <p:cNvPr id="16" name="CustomShape 1">
            <a:extLst>
              <a:ext uri="{FF2B5EF4-FFF2-40B4-BE49-F238E27FC236}">
                <a16:creationId xmlns:a16="http://schemas.microsoft.com/office/drawing/2014/main" id="{A25D87E0-B975-4B03-91FF-F17797D27CDD}"/>
              </a:ext>
            </a:extLst>
          </p:cNvPr>
          <p:cNvSpPr/>
          <p:nvPr/>
        </p:nvSpPr>
        <p:spPr>
          <a:xfrm>
            <a:off x="875427" y="2580314"/>
            <a:ext cx="5867181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Budget minimal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Le club d’accueil prend à sa charge les récompenses et le pot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Soutien du comité : logistique, mise en réseau des enseignants, coordination sur le règlement et co-construction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9ED8338-72CD-45E0-B0D7-5D07A272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227" y="2687070"/>
            <a:ext cx="381000" cy="45720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BB53B57C-D611-40CE-B5EC-3ADCEEE5D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8227" y="4195033"/>
            <a:ext cx="457200" cy="457200"/>
          </a:xfrm>
          <a:prstGeom prst="rect">
            <a:avLst/>
          </a:prstGeom>
        </p:spPr>
      </p:pic>
      <p:sp>
        <p:nvSpPr>
          <p:cNvPr id="23" name="CustomShape 1">
            <a:extLst>
              <a:ext uri="{FF2B5EF4-FFF2-40B4-BE49-F238E27FC236}">
                <a16:creationId xmlns:a16="http://schemas.microsoft.com/office/drawing/2014/main" id="{8B7F93FE-D498-424F-84D2-D1237A3553FC}"/>
              </a:ext>
            </a:extLst>
          </p:cNvPr>
          <p:cNvSpPr/>
          <p:nvPr/>
        </p:nvSpPr>
        <p:spPr>
          <a:xfrm>
            <a:off x="895978" y="4063755"/>
            <a:ext cx="6469814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Organisation plébiscités par les acteurs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Disponibilité des enseignants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Disponibilité des parents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Moins énergivore pour les clubs dans l’organisation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Logistique faible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Temps réduit – satisfaction des parents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70FBBBD8-6838-4729-84E4-51B9DDCA5C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227" y="5787576"/>
            <a:ext cx="457200" cy="457200"/>
          </a:xfrm>
          <a:prstGeom prst="rect">
            <a:avLst/>
          </a:prstGeom>
        </p:spPr>
      </p:pic>
      <p:sp>
        <p:nvSpPr>
          <p:cNvPr id="26" name="CustomShape 1">
            <a:extLst>
              <a:ext uri="{FF2B5EF4-FFF2-40B4-BE49-F238E27FC236}">
                <a16:creationId xmlns:a16="http://schemas.microsoft.com/office/drawing/2014/main" id="{A67E6F3A-7355-4A52-8F4E-83AE8871B6F1}"/>
              </a:ext>
            </a:extLst>
          </p:cNvPr>
          <p:cNvSpPr/>
          <p:nvPr/>
        </p:nvSpPr>
        <p:spPr>
          <a:xfrm>
            <a:off x="911637" y="5676819"/>
            <a:ext cx="6900089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Retours et perspectives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Format d’animation plus facile à organiser pour les clubs issus des grandes villes, communautés d’agglomérations ou </a:t>
            </a: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Métropole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Ouvrir à d’autres regroupements clubs de ce type sur le département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9A12710B-705B-4BB9-B79D-900417C1539A}"/>
              </a:ext>
            </a:extLst>
          </p:cNvPr>
          <p:cNvSpPr/>
          <p:nvPr/>
        </p:nvSpPr>
        <p:spPr>
          <a:xfrm flipH="1">
            <a:off x="808532" y="1314333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551E5543-5F5F-4768-ABD5-5FF38F412156}"/>
              </a:ext>
            </a:extLst>
          </p:cNvPr>
          <p:cNvSpPr/>
          <p:nvPr/>
        </p:nvSpPr>
        <p:spPr>
          <a:xfrm flipH="1">
            <a:off x="808532" y="2610870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C5BF6F8F-4DB8-408B-8759-61AC13D6A713}"/>
              </a:ext>
            </a:extLst>
          </p:cNvPr>
          <p:cNvSpPr/>
          <p:nvPr/>
        </p:nvSpPr>
        <p:spPr>
          <a:xfrm flipH="1">
            <a:off x="800325" y="4125778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Line 5">
            <a:extLst>
              <a:ext uri="{FF2B5EF4-FFF2-40B4-BE49-F238E27FC236}">
                <a16:creationId xmlns:a16="http://schemas.microsoft.com/office/drawing/2014/main" id="{5620DC95-A19B-4237-87B1-C1AF3B58D73A}"/>
              </a:ext>
            </a:extLst>
          </p:cNvPr>
          <p:cNvSpPr/>
          <p:nvPr/>
        </p:nvSpPr>
        <p:spPr>
          <a:xfrm flipH="1">
            <a:off x="808532" y="5663942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704686335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Template-France Judo Externe" id="{F5FC2013-8C2C-4CB3-A94D-280944522DD0}" vid="{A072DF8A-CC3F-4518-9E17-CC4618DD2A4F}"/>
    </a:ext>
  </a:extLst>
</a:theme>
</file>

<file path=ppt/theme/theme2.xml><?xml version="1.0" encoding="utf-8"?>
<a:theme xmlns:a="http://schemas.openxmlformats.org/drawingml/2006/main" name="Feder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3175">
          <a:noFill/>
        </a:ln>
      </a:spPr>
      <a:bodyPr wrap="square">
        <a:spAutoFit/>
      </a:bodyPr>
      <a:lstStyle>
        <a:defPPr algn="l">
          <a:defRPr sz="2800" b="1" dirty="0">
            <a:ln w="12700">
              <a:solidFill>
                <a:srgbClr val="0A0096"/>
              </a:solidFill>
            </a:ln>
            <a:noFill/>
            <a:latin typeface="Grtsk Pe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Template-France Judo Externe" id="{F5FC2013-8C2C-4CB3-A94D-280944522DD0}" vid="{6C4F4566-DA94-46C7-90E2-56D65D0F37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5B68D3209F84D9BEDCD10EDD87270" ma:contentTypeVersion="13" ma:contentTypeDescription="Crée un document." ma:contentTypeScope="" ma:versionID="996bd36c17b1cb883dda43e98a7f8f19">
  <xsd:schema xmlns:xsd="http://www.w3.org/2001/XMLSchema" xmlns:xs="http://www.w3.org/2001/XMLSchema" xmlns:p="http://schemas.microsoft.com/office/2006/metadata/properties" xmlns:ns2="f099e393-72f4-4cb5-bcbf-c4cf7249fd86" xmlns:ns3="0df99280-9175-4501-99c1-85f5ee6f6238" targetNamespace="http://schemas.microsoft.com/office/2006/metadata/properties" ma:root="true" ma:fieldsID="b8ad052493e80a5a8003aa81d916ad47" ns2:_="" ns3:_="">
    <xsd:import namespace="f099e393-72f4-4cb5-bcbf-c4cf7249fd86"/>
    <xsd:import namespace="0df99280-9175-4501-99c1-85f5ee6f62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9e393-72f4-4cb5-bcbf-c4cf7249f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99280-9175-4501-99c1-85f5ee6f623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A11C81-B50E-473D-A3E7-40314FB21EF8}"/>
</file>

<file path=customXml/itemProps2.xml><?xml version="1.0" encoding="utf-8"?>
<ds:datastoreItem xmlns:ds="http://schemas.openxmlformats.org/officeDocument/2006/customXml" ds:itemID="{37867E26-7D2E-4C08-8937-A5EDA2DC9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97F285-9F9C-4CEA-8DC8-CF9392934C5A}">
  <ds:schemaRefs>
    <ds:schemaRef ds:uri="http://purl.org/dc/elements/1.1/"/>
    <ds:schemaRef ds:uri="http://purl.org/dc/terms/"/>
    <ds:schemaRef ds:uri="http://schemas.microsoft.com/office/2006/documentManagement/types"/>
    <ds:schemaRef ds:uri="afdaf519-9af1-4061-9279-735c1a0d9b31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France Judo Externe</Template>
  <TotalTime>1001</TotalTime>
  <Words>401</Words>
  <Application>Microsoft Office PowerPoint</Application>
  <PresentationFormat>Grand écran</PresentationFormat>
  <Paragraphs>46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8" baseType="lpstr">
      <vt:lpstr>Arial</vt:lpstr>
      <vt:lpstr>Avenir Black</vt:lpstr>
      <vt:lpstr>Calibri</vt:lpstr>
      <vt:lpstr>Grtsk Peta</vt:lpstr>
      <vt:lpstr>Grtsk Peta Medium</vt:lpstr>
      <vt:lpstr>Montserrat</vt:lpstr>
      <vt:lpstr>Segoe UI</vt:lpstr>
      <vt:lpstr>Times New Roman</vt:lpstr>
      <vt:lpstr>WordVisi_MSFontService</vt:lpstr>
      <vt:lpstr>Conception personnalisée</vt:lpstr>
      <vt:lpstr>Federation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Sylvain LIMOUZIN</cp:lastModifiedBy>
  <cp:revision>6</cp:revision>
  <dcterms:created xsi:type="dcterms:W3CDTF">2022-03-07T16:32:07Z</dcterms:created>
  <dcterms:modified xsi:type="dcterms:W3CDTF">2022-04-06T09:19:14Z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0x010100FFB5B68D3209F84D9BEDCD10EDD87270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</Properties>
</file>